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56" r:id="rId2"/>
  </p:sldIdLst>
  <p:sldSz cx="43891200" cy="32918400"/>
  <p:notesSz cx="6858000" cy="9144000"/>
  <p:defaultTextStyle>
    <a:defPPr>
      <a:defRPr lang="en-US"/>
    </a:defPPr>
    <a:lvl1pPr marL="0" algn="l" defTabSz="3686861" rtl="0" eaLnBrk="1" latinLnBrk="0" hangingPunct="1">
      <a:defRPr sz="7258" kern="1200">
        <a:solidFill>
          <a:schemeClr val="tx1"/>
        </a:solidFill>
        <a:latin typeface="+mn-lt"/>
        <a:ea typeface="+mn-ea"/>
        <a:cs typeface="+mn-cs"/>
      </a:defRPr>
    </a:lvl1pPr>
    <a:lvl2pPr marL="1843430" algn="l" defTabSz="3686861" rtl="0" eaLnBrk="1" latinLnBrk="0" hangingPunct="1">
      <a:defRPr sz="7258" kern="1200">
        <a:solidFill>
          <a:schemeClr val="tx1"/>
        </a:solidFill>
        <a:latin typeface="+mn-lt"/>
        <a:ea typeface="+mn-ea"/>
        <a:cs typeface="+mn-cs"/>
      </a:defRPr>
    </a:lvl2pPr>
    <a:lvl3pPr marL="3686861" algn="l" defTabSz="3686861" rtl="0" eaLnBrk="1" latinLnBrk="0" hangingPunct="1">
      <a:defRPr sz="7258" kern="1200">
        <a:solidFill>
          <a:schemeClr val="tx1"/>
        </a:solidFill>
        <a:latin typeface="+mn-lt"/>
        <a:ea typeface="+mn-ea"/>
        <a:cs typeface="+mn-cs"/>
      </a:defRPr>
    </a:lvl3pPr>
    <a:lvl4pPr marL="5530291" algn="l" defTabSz="3686861" rtl="0" eaLnBrk="1" latinLnBrk="0" hangingPunct="1">
      <a:defRPr sz="7258" kern="1200">
        <a:solidFill>
          <a:schemeClr val="tx1"/>
        </a:solidFill>
        <a:latin typeface="+mn-lt"/>
        <a:ea typeface="+mn-ea"/>
        <a:cs typeface="+mn-cs"/>
      </a:defRPr>
    </a:lvl4pPr>
    <a:lvl5pPr marL="7373722" algn="l" defTabSz="3686861" rtl="0" eaLnBrk="1" latinLnBrk="0" hangingPunct="1">
      <a:defRPr sz="7258" kern="1200">
        <a:solidFill>
          <a:schemeClr val="tx1"/>
        </a:solidFill>
        <a:latin typeface="+mn-lt"/>
        <a:ea typeface="+mn-ea"/>
        <a:cs typeface="+mn-cs"/>
      </a:defRPr>
    </a:lvl5pPr>
    <a:lvl6pPr marL="9217152" algn="l" defTabSz="3686861" rtl="0" eaLnBrk="1" latinLnBrk="0" hangingPunct="1">
      <a:defRPr sz="7258" kern="1200">
        <a:solidFill>
          <a:schemeClr val="tx1"/>
        </a:solidFill>
        <a:latin typeface="+mn-lt"/>
        <a:ea typeface="+mn-ea"/>
        <a:cs typeface="+mn-cs"/>
      </a:defRPr>
    </a:lvl6pPr>
    <a:lvl7pPr marL="11060582" algn="l" defTabSz="3686861" rtl="0" eaLnBrk="1" latinLnBrk="0" hangingPunct="1">
      <a:defRPr sz="7258" kern="1200">
        <a:solidFill>
          <a:schemeClr val="tx1"/>
        </a:solidFill>
        <a:latin typeface="+mn-lt"/>
        <a:ea typeface="+mn-ea"/>
        <a:cs typeface="+mn-cs"/>
      </a:defRPr>
    </a:lvl7pPr>
    <a:lvl8pPr marL="12904013" algn="l" defTabSz="3686861" rtl="0" eaLnBrk="1" latinLnBrk="0" hangingPunct="1">
      <a:defRPr sz="7258" kern="1200">
        <a:solidFill>
          <a:schemeClr val="tx1"/>
        </a:solidFill>
        <a:latin typeface="+mn-lt"/>
        <a:ea typeface="+mn-ea"/>
        <a:cs typeface="+mn-cs"/>
      </a:defRPr>
    </a:lvl8pPr>
    <a:lvl9pPr marL="14747443" algn="l" defTabSz="3686861" rtl="0" eaLnBrk="1" latinLnBrk="0" hangingPunct="1">
      <a:defRPr sz="7258"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0368">
          <p15:clr>
            <a:srgbClr val="A4A3A4"/>
          </p15:clr>
        </p15:guide>
        <p15:guide id="2" pos="1382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588"/>
    <p:restoredTop sz="94643"/>
  </p:normalViewPr>
  <p:slideViewPr>
    <p:cSldViewPr snapToGrid="0" snapToObjects="1">
      <p:cViewPr>
        <p:scale>
          <a:sx n="50" d="100"/>
          <a:sy n="50" d="100"/>
        </p:scale>
        <p:origin x="-4440" y="144"/>
      </p:cViewPr>
      <p:guideLst>
        <p:guide orient="horz" pos="10368"/>
        <p:guide pos="13824"/>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ableStyles" Target="tableStyles.xml"/><Relationship Id="rId5" Type="http://schemas.openxmlformats.org/officeDocument/2006/relationships/theme" Target="theme/theme1.xml"/><Relationship Id="rId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91840" y="5387342"/>
            <a:ext cx="37307520" cy="11460480"/>
          </a:xfrm>
        </p:spPr>
        <p:txBody>
          <a:bodyPr anchor="b"/>
          <a:lstStyle>
            <a:lvl1pPr algn="ctr">
              <a:defRPr sz="28800"/>
            </a:lvl1pPr>
          </a:lstStyle>
          <a:p>
            <a:r>
              <a:rPr lang="en-US"/>
              <a:t>Click to edit Master title style</a:t>
            </a:r>
            <a:endParaRPr lang="en-US" dirty="0"/>
          </a:p>
        </p:txBody>
      </p:sp>
      <p:sp>
        <p:nvSpPr>
          <p:cNvPr id="3" name="Subtitle 2"/>
          <p:cNvSpPr>
            <a:spLocks noGrp="1"/>
          </p:cNvSpPr>
          <p:nvPr>
            <p:ph type="subTitle" idx="1"/>
          </p:nvPr>
        </p:nvSpPr>
        <p:spPr>
          <a:xfrm>
            <a:off x="5486400" y="17289782"/>
            <a:ext cx="32918400" cy="7947658"/>
          </a:xfrm>
        </p:spPr>
        <p:txBody>
          <a:bodyPr/>
          <a:lstStyle>
            <a:lvl1pPr marL="0" indent="0" algn="ctr">
              <a:buNone/>
              <a:defRPr sz="11520"/>
            </a:lvl1pPr>
            <a:lvl2pPr marL="2194560" indent="0" algn="ctr">
              <a:buNone/>
              <a:defRPr sz="9600"/>
            </a:lvl2pPr>
            <a:lvl3pPr marL="4389120" indent="0" algn="ctr">
              <a:buNone/>
              <a:defRPr sz="8640"/>
            </a:lvl3pPr>
            <a:lvl4pPr marL="6583680" indent="0" algn="ctr">
              <a:buNone/>
              <a:defRPr sz="7680"/>
            </a:lvl4pPr>
            <a:lvl5pPr marL="8778240" indent="0" algn="ctr">
              <a:buNone/>
              <a:defRPr sz="7680"/>
            </a:lvl5pPr>
            <a:lvl6pPr marL="10972800" indent="0" algn="ctr">
              <a:buNone/>
              <a:defRPr sz="7680"/>
            </a:lvl6pPr>
            <a:lvl7pPr marL="13167360" indent="0" algn="ctr">
              <a:buNone/>
              <a:defRPr sz="7680"/>
            </a:lvl7pPr>
            <a:lvl8pPr marL="15361920" indent="0" algn="ctr">
              <a:buNone/>
              <a:defRPr sz="7680"/>
            </a:lvl8pPr>
            <a:lvl9pPr marL="17556480" indent="0" algn="ctr">
              <a:buNone/>
              <a:defRPr sz="768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2DA681A-0E28-EF4D-9BC8-D68F66240380}" type="datetimeFigureOut">
              <a:rPr lang="en-US" smtClean="0"/>
              <a:t>5/2/18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D8FC594-8535-1640-A7A5-6B08AFF1553A}" type="slidenum">
              <a:rPr lang="en-US" smtClean="0"/>
              <a:t>‹#›</a:t>
            </a:fld>
            <a:endParaRPr lang="en-US"/>
          </a:p>
        </p:txBody>
      </p:sp>
    </p:spTree>
    <p:extLst>
      <p:ext uri="{BB962C8B-B14F-4D97-AF65-F5344CB8AC3E}">
        <p14:creationId xmlns:p14="http://schemas.microsoft.com/office/powerpoint/2010/main" val="17215970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2DA681A-0E28-EF4D-9BC8-D68F66240380}" type="datetimeFigureOut">
              <a:rPr lang="en-US" smtClean="0"/>
              <a:t>5/2/18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D8FC594-8535-1640-A7A5-6B08AFF1553A}" type="slidenum">
              <a:rPr lang="en-US" smtClean="0"/>
              <a:t>‹#›</a:t>
            </a:fld>
            <a:endParaRPr lang="en-US"/>
          </a:p>
        </p:txBody>
      </p:sp>
    </p:spTree>
    <p:extLst>
      <p:ext uri="{BB962C8B-B14F-4D97-AF65-F5344CB8AC3E}">
        <p14:creationId xmlns:p14="http://schemas.microsoft.com/office/powerpoint/2010/main" val="13498126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409642" y="1752600"/>
            <a:ext cx="9464040" cy="2789682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017522" y="1752600"/>
            <a:ext cx="27843480" cy="27896822"/>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2DA681A-0E28-EF4D-9BC8-D68F66240380}" type="datetimeFigureOut">
              <a:rPr lang="en-US" smtClean="0"/>
              <a:t>5/2/18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D8FC594-8535-1640-A7A5-6B08AFF1553A}" type="slidenum">
              <a:rPr lang="en-US" smtClean="0"/>
              <a:t>‹#›</a:t>
            </a:fld>
            <a:endParaRPr lang="en-US"/>
          </a:p>
        </p:txBody>
      </p:sp>
    </p:spTree>
    <p:extLst>
      <p:ext uri="{BB962C8B-B14F-4D97-AF65-F5344CB8AC3E}">
        <p14:creationId xmlns:p14="http://schemas.microsoft.com/office/powerpoint/2010/main" val="41673082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2DA681A-0E28-EF4D-9BC8-D68F66240380}" type="datetimeFigureOut">
              <a:rPr lang="en-US" smtClean="0"/>
              <a:t>5/2/18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D8FC594-8535-1640-A7A5-6B08AFF1553A}" type="slidenum">
              <a:rPr lang="en-US" smtClean="0"/>
              <a:t>‹#›</a:t>
            </a:fld>
            <a:endParaRPr lang="en-US"/>
          </a:p>
        </p:txBody>
      </p:sp>
    </p:spTree>
    <p:extLst>
      <p:ext uri="{BB962C8B-B14F-4D97-AF65-F5344CB8AC3E}">
        <p14:creationId xmlns:p14="http://schemas.microsoft.com/office/powerpoint/2010/main" val="37620728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994662" y="8206749"/>
            <a:ext cx="37856160" cy="13693138"/>
          </a:xfrm>
        </p:spPr>
        <p:txBody>
          <a:bodyPr anchor="b"/>
          <a:lstStyle>
            <a:lvl1pPr>
              <a:defRPr sz="28800"/>
            </a:lvl1pPr>
          </a:lstStyle>
          <a:p>
            <a:r>
              <a:rPr lang="en-US"/>
              <a:t>Click to edit Master title style</a:t>
            </a:r>
            <a:endParaRPr lang="en-US" dirty="0"/>
          </a:p>
        </p:txBody>
      </p:sp>
      <p:sp>
        <p:nvSpPr>
          <p:cNvPr id="3" name="Text Placeholder 2"/>
          <p:cNvSpPr>
            <a:spLocks noGrp="1"/>
          </p:cNvSpPr>
          <p:nvPr>
            <p:ph type="body" idx="1"/>
          </p:nvPr>
        </p:nvSpPr>
        <p:spPr>
          <a:xfrm>
            <a:off x="2994662" y="22029429"/>
            <a:ext cx="37856160" cy="7200898"/>
          </a:xfrm>
        </p:spPr>
        <p:txBody>
          <a:bodyPr/>
          <a:lstStyle>
            <a:lvl1pPr marL="0" indent="0">
              <a:buNone/>
              <a:defRPr sz="11520">
                <a:solidFill>
                  <a:schemeClr val="tx1"/>
                </a:solidFill>
              </a:defRPr>
            </a:lvl1pPr>
            <a:lvl2pPr marL="2194560" indent="0">
              <a:buNone/>
              <a:defRPr sz="9600">
                <a:solidFill>
                  <a:schemeClr val="tx1">
                    <a:tint val="75000"/>
                  </a:schemeClr>
                </a:solidFill>
              </a:defRPr>
            </a:lvl2pPr>
            <a:lvl3pPr marL="4389120" indent="0">
              <a:buNone/>
              <a:defRPr sz="8640">
                <a:solidFill>
                  <a:schemeClr val="tx1">
                    <a:tint val="75000"/>
                  </a:schemeClr>
                </a:solidFill>
              </a:defRPr>
            </a:lvl3pPr>
            <a:lvl4pPr marL="6583680" indent="0">
              <a:buNone/>
              <a:defRPr sz="7680">
                <a:solidFill>
                  <a:schemeClr val="tx1">
                    <a:tint val="75000"/>
                  </a:schemeClr>
                </a:solidFill>
              </a:defRPr>
            </a:lvl4pPr>
            <a:lvl5pPr marL="8778240" indent="0">
              <a:buNone/>
              <a:defRPr sz="7680">
                <a:solidFill>
                  <a:schemeClr val="tx1">
                    <a:tint val="75000"/>
                  </a:schemeClr>
                </a:solidFill>
              </a:defRPr>
            </a:lvl5pPr>
            <a:lvl6pPr marL="10972800" indent="0">
              <a:buNone/>
              <a:defRPr sz="7680">
                <a:solidFill>
                  <a:schemeClr val="tx1">
                    <a:tint val="75000"/>
                  </a:schemeClr>
                </a:solidFill>
              </a:defRPr>
            </a:lvl6pPr>
            <a:lvl7pPr marL="13167360" indent="0">
              <a:buNone/>
              <a:defRPr sz="7680">
                <a:solidFill>
                  <a:schemeClr val="tx1">
                    <a:tint val="75000"/>
                  </a:schemeClr>
                </a:solidFill>
              </a:defRPr>
            </a:lvl7pPr>
            <a:lvl8pPr marL="15361920" indent="0">
              <a:buNone/>
              <a:defRPr sz="7680">
                <a:solidFill>
                  <a:schemeClr val="tx1">
                    <a:tint val="75000"/>
                  </a:schemeClr>
                </a:solidFill>
              </a:defRPr>
            </a:lvl8pPr>
            <a:lvl9pPr marL="17556480" indent="0">
              <a:buNone/>
              <a:defRPr sz="768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12DA681A-0E28-EF4D-9BC8-D68F66240380}" type="datetimeFigureOut">
              <a:rPr lang="en-US" smtClean="0"/>
              <a:t>5/2/18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D8FC594-8535-1640-A7A5-6B08AFF1553A}" type="slidenum">
              <a:rPr lang="en-US" smtClean="0"/>
              <a:t>‹#›</a:t>
            </a:fld>
            <a:endParaRPr lang="en-US"/>
          </a:p>
        </p:txBody>
      </p:sp>
    </p:spTree>
    <p:extLst>
      <p:ext uri="{BB962C8B-B14F-4D97-AF65-F5344CB8AC3E}">
        <p14:creationId xmlns:p14="http://schemas.microsoft.com/office/powerpoint/2010/main" val="14431169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017520" y="8763000"/>
            <a:ext cx="18653760" cy="208864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22219920" y="8763000"/>
            <a:ext cx="18653760" cy="208864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2DA681A-0E28-EF4D-9BC8-D68F66240380}" type="datetimeFigureOut">
              <a:rPr lang="en-US" smtClean="0"/>
              <a:t>5/2/18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D8FC594-8535-1640-A7A5-6B08AFF1553A}" type="slidenum">
              <a:rPr lang="en-US" smtClean="0"/>
              <a:t>‹#›</a:t>
            </a:fld>
            <a:endParaRPr lang="en-US"/>
          </a:p>
        </p:txBody>
      </p:sp>
    </p:spTree>
    <p:extLst>
      <p:ext uri="{BB962C8B-B14F-4D97-AF65-F5344CB8AC3E}">
        <p14:creationId xmlns:p14="http://schemas.microsoft.com/office/powerpoint/2010/main" val="36592458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023237" y="1752607"/>
            <a:ext cx="37856160" cy="6362702"/>
          </a:xfrm>
        </p:spPr>
        <p:txBody>
          <a:bodyPr/>
          <a:lstStyle/>
          <a:p>
            <a:r>
              <a:rPr lang="en-US"/>
              <a:t>Click to edit Master title style</a:t>
            </a:r>
            <a:endParaRPr lang="en-US" dirty="0"/>
          </a:p>
        </p:txBody>
      </p:sp>
      <p:sp>
        <p:nvSpPr>
          <p:cNvPr id="3" name="Text Placeholder 2"/>
          <p:cNvSpPr>
            <a:spLocks noGrp="1"/>
          </p:cNvSpPr>
          <p:nvPr>
            <p:ph type="body" idx="1"/>
          </p:nvPr>
        </p:nvSpPr>
        <p:spPr>
          <a:xfrm>
            <a:off x="3023242" y="8069582"/>
            <a:ext cx="18568032"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Edit Master text styles</a:t>
            </a:r>
          </a:p>
        </p:txBody>
      </p:sp>
      <p:sp>
        <p:nvSpPr>
          <p:cNvPr id="4" name="Content Placeholder 3"/>
          <p:cNvSpPr>
            <a:spLocks noGrp="1"/>
          </p:cNvSpPr>
          <p:nvPr>
            <p:ph sz="half" idx="2"/>
          </p:nvPr>
        </p:nvSpPr>
        <p:spPr>
          <a:xfrm>
            <a:off x="3023242" y="12024360"/>
            <a:ext cx="18568032" cy="176860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22219922" y="8069582"/>
            <a:ext cx="18659477"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Edit Master text styles</a:t>
            </a:r>
          </a:p>
        </p:txBody>
      </p:sp>
      <p:sp>
        <p:nvSpPr>
          <p:cNvPr id="6" name="Content Placeholder 5"/>
          <p:cNvSpPr>
            <a:spLocks noGrp="1"/>
          </p:cNvSpPr>
          <p:nvPr>
            <p:ph sz="quarter" idx="4"/>
          </p:nvPr>
        </p:nvSpPr>
        <p:spPr>
          <a:xfrm>
            <a:off x="22219922" y="12024360"/>
            <a:ext cx="18659477" cy="176860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2DA681A-0E28-EF4D-9BC8-D68F66240380}" type="datetimeFigureOut">
              <a:rPr lang="en-US" smtClean="0"/>
              <a:t>5/2/18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D8FC594-8535-1640-A7A5-6B08AFF1553A}" type="slidenum">
              <a:rPr lang="en-US" smtClean="0"/>
              <a:t>‹#›</a:t>
            </a:fld>
            <a:endParaRPr lang="en-US"/>
          </a:p>
        </p:txBody>
      </p:sp>
    </p:spTree>
    <p:extLst>
      <p:ext uri="{BB962C8B-B14F-4D97-AF65-F5344CB8AC3E}">
        <p14:creationId xmlns:p14="http://schemas.microsoft.com/office/powerpoint/2010/main" val="2480758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2DA681A-0E28-EF4D-9BC8-D68F66240380}" type="datetimeFigureOut">
              <a:rPr lang="en-US" smtClean="0"/>
              <a:t>5/2/18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D8FC594-8535-1640-A7A5-6B08AFF1553A}" type="slidenum">
              <a:rPr lang="en-US" smtClean="0"/>
              <a:t>‹#›</a:t>
            </a:fld>
            <a:endParaRPr lang="en-US"/>
          </a:p>
        </p:txBody>
      </p:sp>
    </p:spTree>
    <p:extLst>
      <p:ext uri="{BB962C8B-B14F-4D97-AF65-F5344CB8AC3E}">
        <p14:creationId xmlns:p14="http://schemas.microsoft.com/office/powerpoint/2010/main" val="19919249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2DA681A-0E28-EF4D-9BC8-D68F66240380}" type="datetimeFigureOut">
              <a:rPr lang="en-US" smtClean="0"/>
              <a:t>5/2/18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D8FC594-8535-1640-A7A5-6B08AFF1553A}" type="slidenum">
              <a:rPr lang="en-US" smtClean="0"/>
              <a:t>‹#›</a:t>
            </a:fld>
            <a:endParaRPr lang="en-US"/>
          </a:p>
        </p:txBody>
      </p:sp>
    </p:spTree>
    <p:extLst>
      <p:ext uri="{BB962C8B-B14F-4D97-AF65-F5344CB8AC3E}">
        <p14:creationId xmlns:p14="http://schemas.microsoft.com/office/powerpoint/2010/main" val="21707838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194560"/>
            <a:ext cx="14156054" cy="7680960"/>
          </a:xfrm>
        </p:spPr>
        <p:txBody>
          <a:bodyPr anchor="b"/>
          <a:lstStyle>
            <a:lvl1pPr>
              <a:defRPr sz="15360"/>
            </a:lvl1pPr>
          </a:lstStyle>
          <a:p>
            <a:r>
              <a:rPr lang="en-US"/>
              <a:t>Click to edit Master title style</a:t>
            </a:r>
            <a:endParaRPr lang="en-US" dirty="0"/>
          </a:p>
        </p:txBody>
      </p:sp>
      <p:sp>
        <p:nvSpPr>
          <p:cNvPr id="3" name="Content Placeholder 2"/>
          <p:cNvSpPr>
            <a:spLocks noGrp="1"/>
          </p:cNvSpPr>
          <p:nvPr>
            <p:ph idx="1"/>
          </p:nvPr>
        </p:nvSpPr>
        <p:spPr>
          <a:xfrm>
            <a:off x="18659477" y="4739647"/>
            <a:ext cx="22219920" cy="23393400"/>
          </a:xfrm>
        </p:spPr>
        <p:txBody>
          <a:bodyPr/>
          <a:lstStyle>
            <a:lvl1pPr>
              <a:defRPr sz="15360"/>
            </a:lvl1pPr>
            <a:lvl2pPr>
              <a:defRPr sz="13440"/>
            </a:lvl2pPr>
            <a:lvl3pPr>
              <a:defRPr sz="11520"/>
            </a:lvl3pPr>
            <a:lvl4pPr>
              <a:defRPr sz="9600"/>
            </a:lvl4pPr>
            <a:lvl5pPr>
              <a:defRPr sz="9600"/>
            </a:lvl5pPr>
            <a:lvl6pPr>
              <a:defRPr sz="9600"/>
            </a:lvl6pPr>
            <a:lvl7pPr>
              <a:defRPr sz="9600"/>
            </a:lvl7pPr>
            <a:lvl8pPr>
              <a:defRPr sz="9600"/>
            </a:lvl8pPr>
            <a:lvl9pPr>
              <a:defRPr sz="9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023237" y="9875520"/>
            <a:ext cx="14156054"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Edit Master text styles</a:t>
            </a:r>
          </a:p>
        </p:txBody>
      </p:sp>
      <p:sp>
        <p:nvSpPr>
          <p:cNvPr id="5" name="Date Placeholder 4"/>
          <p:cNvSpPr>
            <a:spLocks noGrp="1"/>
          </p:cNvSpPr>
          <p:nvPr>
            <p:ph type="dt" sz="half" idx="10"/>
          </p:nvPr>
        </p:nvSpPr>
        <p:spPr/>
        <p:txBody>
          <a:bodyPr/>
          <a:lstStyle/>
          <a:p>
            <a:fld id="{12DA681A-0E28-EF4D-9BC8-D68F66240380}" type="datetimeFigureOut">
              <a:rPr lang="en-US" smtClean="0"/>
              <a:t>5/2/18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D8FC594-8535-1640-A7A5-6B08AFF1553A}" type="slidenum">
              <a:rPr lang="en-US" smtClean="0"/>
              <a:t>‹#›</a:t>
            </a:fld>
            <a:endParaRPr lang="en-US"/>
          </a:p>
        </p:txBody>
      </p:sp>
    </p:spTree>
    <p:extLst>
      <p:ext uri="{BB962C8B-B14F-4D97-AF65-F5344CB8AC3E}">
        <p14:creationId xmlns:p14="http://schemas.microsoft.com/office/powerpoint/2010/main" val="23911002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194560"/>
            <a:ext cx="14156054" cy="7680960"/>
          </a:xfrm>
        </p:spPr>
        <p:txBody>
          <a:bodyPr anchor="b"/>
          <a:lstStyle>
            <a:lvl1pPr>
              <a:defRPr sz="15360"/>
            </a:lvl1pPr>
          </a:lstStyle>
          <a:p>
            <a:r>
              <a:rPr lang="en-US"/>
              <a:t>Click to edit Master title style</a:t>
            </a:r>
            <a:endParaRPr lang="en-US" dirty="0"/>
          </a:p>
        </p:txBody>
      </p:sp>
      <p:sp>
        <p:nvSpPr>
          <p:cNvPr id="3" name="Picture Placeholder 2"/>
          <p:cNvSpPr>
            <a:spLocks noGrp="1" noChangeAspect="1"/>
          </p:cNvSpPr>
          <p:nvPr>
            <p:ph type="pic" idx="1"/>
          </p:nvPr>
        </p:nvSpPr>
        <p:spPr>
          <a:xfrm>
            <a:off x="18659477" y="4739647"/>
            <a:ext cx="22219920" cy="23393400"/>
          </a:xfrm>
        </p:spPr>
        <p:txBody>
          <a:bodyPr anchor="t"/>
          <a:lstStyle>
            <a:lvl1pPr marL="0" indent="0">
              <a:buNone/>
              <a:defRPr sz="15360"/>
            </a:lvl1pPr>
            <a:lvl2pPr marL="2194560" indent="0">
              <a:buNone/>
              <a:defRPr sz="13440"/>
            </a:lvl2pPr>
            <a:lvl3pPr marL="4389120" indent="0">
              <a:buNone/>
              <a:defRPr sz="11520"/>
            </a:lvl3pPr>
            <a:lvl4pPr marL="6583680" indent="0">
              <a:buNone/>
              <a:defRPr sz="9600"/>
            </a:lvl4pPr>
            <a:lvl5pPr marL="8778240" indent="0">
              <a:buNone/>
              <a:defRPr sz="9600"/>
            </a:lvl5pPr>
            <a:lvl6pPr marL="10972800" indent="0">
              <a:buNone/>
              <a:defRPr sz="9600"/>
            </a:lvl6pPr>
            <a:lvl7pPr marL="13167360" indent="0">
              <a:buNone/>
              <a:defRPr sz="9600"/>
            </a:lvl7pPr>
            <a:lvl8pPr marL="15361920" indent="0">
              <a:buNone/>
              <a:defRPr sz="9600"/>
            </a:lvl8pPr>
            <a:lvl9pPr marL="17556480" indent="0">
              <a:buNone/>
              <a:defRPr sz="9600"/>
            </a:lvl9pPr>
          </a:lstStyle>
          <a:p>
            <a:r>
              <a:rPr lang="en-US"/>
              <a:t>Click icon to add picture</a:t>
            </a:r>
            <a:endParaRPr lang="en-US" dirty="0"/>
          </a:p>
        </p:txBody>
      </p:sp>
      <p:sp>
        <p:nvSpPr>
          <p:cNvPr id="4" name="Text Placeholder 3"/>
          <p:cNvSpPr>
            <a:spLocks noGrp="1"/>
          </p:cNvSpPr>
          <p:nvPr>
            <p:ph type="body" sz="half" idx="2"/>
          </p:nvPr>
        </p:nvSpPr>
        <p:spPr>
          <a:xfrm>
            <a:off x="3023237" y="9875520"/>
            <a:ext cx="14156054"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Edit Master text styles</a:t>
            </a:r>
          </a:p>
        </p:txBody>
      </p:sp>
      <p:sp>
        <p:nvSpPr>
          <p:cNvPr id="5" name="Date Placeholder 4"/>
          <p:cNvSpPr>
            <a:spLocks noGrp="1"/>
          </p:cNvSpPr>
          <p:nvPr>
            <p:ph type="dt" sz="half" idx="10"/>
          </p:nvPr>
        </p:nvSpPr>
        <p:spPr/>
        <p:txBody>
          <a:bodyPr/>
          <a:lstStyle/>
          <a:p>
            <a:fld id="{12DA681A-0E28-EF4D-9BC8-D68F66240380}" type="datetimeFigureOut">
              <a:rPr lang="en-US" smtClean="0"/>
              <a:t>5/2/18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D8FC594-8535-1640-A7A5-6B08AFF1553A}" type="slidenum">
              <a:rPr lang="en-US" smtClean="0"/>
              <a:t>‹#›</a:t>
            </a:fld>
            <a:endParaRPr lang="en-US"/>
          </a:p>
        </p:txBody>
      </p:sp>
    </p:spTree>
    <p:extLst>
      <p:ext uri="{BB962C8B-B14F-4D97-AF65-F5344CB8AC3E}">
        <p14:creationId xmlns:p14="http://schemas.microsoft.com/office/powerpoint/2010/main" val="19059922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17520" y="1752607"/>
            <a:ext cx="37856160" cy="636270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3017520" y="8763000"/>
            <a:ext cx="37856160" cy="2088642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3017520" y="30510487"/>
            <a:ext cx="9875520" cy="1752600"/>
          </a:xfrm>
          <a:prstGeom prst="rect">
            <a:avLst/>
          </a:prstGeom>
        </p:spPr>
        <p:txBody>
          <a:bodyPr vert="horz" lIns="91440" tIns="45720" rIns="91440" bIns="45720" rtlCol="0" anchor="ctr"/>
          <a:lstStyle>
            <a:lvl1pPr algn="l">
              <a:defRPr sz="5760">
                <a:solidFill>
                  <a:schemeClr val="tx1">
                    <a:tint val="75000"/>
                  </a:schemeClr>
                </a:solidFill>
              </a:defRPr>
            </a:lvl1pPr>
          </a:lstStyle>
          <a:p>
            <a:fld id="{12DA681A-0E28-EF4D-9BC8-D68F66240380}" type="datetimeFigureOut">
              <a:rPr lang="en-US" smtClean="0"/>
              <a:t>5/2/18</a:t>
            </a:fld>
            <a:endParaRPr lang="en-US"/>
          </a:p>
        </p:txBody>
      </p:sp>
      <p:sp>
        <p:nvSpPr>
          <p:cNvPr id="5" name="Footer Placeholder 4"/>
          <p:cNvSpPr>
            <a:spLocks noGrp="1"/>
          </p:cNvSpPr>
          <p:nvPr>
            <p:ph type="ftr" sz="quarter" idx="3"/>
          </p:nvPr>
        </p:nvSpPr>
        <p:spPr>
          <a:xfrm>
            <a:off x="14538960" y="30510487"/>
            <a:ext cx="14813280" cy="1752600"/>
          </a:xfrm>
          <a:prstGeom prst="rect">
            <a:avLst/>
          </a:prstGeom>
        </p:spPr>
        <p:txBody>
          <a:bodyPr vert="horz" lIns="91440" tIns="45720" rIns="91440" bIns="45720" rtlCol="0" anchor="ctr"/>
          <a:lstStyle>
            <a:lvl1pPr algn="ctr">
              <a:defRPr sz="576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0998160" y="30510487"/>
            <a:ext cx="9875520" cy="1752600"/>
          </a:xfrm>
          <a:prstGeom prst="rect">
            <a:avLst/>
          </a:prstGeom>
        </p:spPr>
        <p:txBody>
          <a:bodyPr vert="horz" lIns="91440" tIns="45720" rIns="91440" bIns="45720" rtlCol="0" anchor="ctr"/>
          <a:lstStyle>
            <a:lvl1pPr algn="r">
              <a:defRPr sz="5760">
                <a:solidFill>
                  <a:schemeClr val="tx1">
                    <a:tint val="75000"/>
                  </a:schemeClr>
                </a:solidFill>
              </a:defRPr>
            </a:lvl1pPr>
          </a:lstStyle>
          <a:p>
            <a:fld id="{1D8FC594-8535-1640-A7A5-6B08AFF1553A}" type="slidenum">
              <a:rPr lang="en-US" smtClean="0"/>
              <a:t>‹#›</a:t>
            </a:fld>
            <a:endParaRPr lang="en-US"/>
          </a:p>
        </p:txBody>
      </p:sp>
    </p:spTree>
    <p:extLst>
      <p:ext uri="{BB962C8B-B14F-4D97-AF65-F5344CB8AC3E}">
        <p14:creationId xmlns:p14="http://schemas.microsoft.com/office/powerpoint/2010/main" val="139681001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4389120" rtl="0" eaLnBrk="1" latinLnBrk="0" hangingPunct="1">
        <a:lnSpc>
          <a:spcPct val="90000"/>
        </a:lnSpc>
        <a:spcBef>
          <a:spcPct val="0"/>
        </a:spcBef>
        <a:buNone/>
        <a:defRPr sz="21120" kern="1200">
          <a:solidFill>
            <a:schemeClr val="tx1"/>
          </a:solidFill>
          <a:latin typeface="+mj-lt"/>
          <a:ea typeface="+mj-ea"/>
          <a:cs typeface="+mj-cs"/>
        </a:defRPr>
      </a:lvl1pPr>
    </p:titleStyle>
    <p:bodyStyle>
      <a:lvl1pPr marL="1097280" indent="-1097280" algn="l" defTabSz="4389120" rtl="0" eaLnBrk="1" latinLnBrk="0" hangingPunct="1">
        <a:lnSpc>
          <a:spcPct val="90000"/>
        </a:lnSpc>
        <a:spcBef>
          <a:spcPts val="4800"/>
        </a:spcBef>
        <a:buFont typeface="Arial" panose="020B0604020202020204" pitchFamily="34" charset="0"/>
        <a:buChar char="•"/>
        <a:defRPr sz="13440" kern="1200">
          <a:solidFill>
            <a:schemeClr val="tx1"/>
          </a:solidFill>
          <a:latin typeface="+mn-lt"/>
          <a:ea typeface="+mn-ea"/>
          <a:cs typeface="+mn-cs"/>
        </a:defRPr>
      </a:lvl1pPr>
      <a:lvl2pPr marL="3291840" indent="-1097280" algn="l" defTabSz="4389120" rtl="0" eaLnBrk="1" latinLnBrk="0" hangingPunct="1">
        <a:lnSpc>
          <a:spcPct val="90000"/>
        </a:lnSpc>
        <a:spcBef>
          <a:spcPts val="2400"/>
        </a:spcBef>
        <a:buFont typeface="Arial" panose="020B0604020202020204" pitchFamily="34" charset="0"/>
        <a:buChar char="•"/>
        <a:defRPr sz="11520" kern="1200">
          <a:solidFill>
            <a:schemeClr val="tx1"/>
          </a:solidFill>
          <a:latin typeface="+mn-lt"/>
          <a:ea typeface="+mn-ea"/>
          <a:cs typeface="+mn-cs"/>
        </a:defRPr>
      </a:lvl2pPr>
      <a:lvl3pPr marL="5486400" indent="-1097280" algn="l" defTabSz="4389120" rtl="0" eaLnBrk="1" latinLnBrk="0" hangingPunct="1">
        <a:lnSpc>
          <a:spcPct val="90000"/>
        </a:lnSpc>
        <a:spcBef>
          <a:spcPts val="2400"/>
        </a:spcBef>
        <a:buFont typeface="Arial" panose="020B0604020202020204" pitchFamily="34" charset="0"/>
        <a:buChar char="•"/>
        <a:defRPr sz="9600" kern="1200">
          <a:solidFill>
            <a:schemeClr val="tx1"/>
          </a:solidFill>
          <a:latin typeface="+mn-lt"/>
          <a:ea typeface="+mn-ea"/>
          <a:cs typeface="+mn-cs"/>
        </a:defRPr>
      </a:lvl3pPr>
      <a:lvl4pPr marL="76809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4pPr>
      <a:lvl5pPr marL="987552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p:bodyStyle>
    <p:otherStyle>
      <a:defPPr>
        <a:defRPr lang="en-US"/>
      </a:defPPr>
      <a:lvl1pPr marL="0" algn="l" defTabSz="4389120" rtl="0" eaLnBrk="1" latinLnBrk="0" hangingPunct="1">
        <a:defRPr sz="8640" kern="1200">
          <a:solidFill>
            <a:schemeClr val="tx1"/>
          </a:solidFill>
          <a:latin typeface="+mn-lt"/>
          <a:ea typeface="+mn-ea"/>
          <a:cs typeface="+mn-cs"/>
        </a:defRPr>
      </a:lvl1pPr>
      <a:lvl2pPr marL="2194560" algn="l" defTabSz="4389120" rtl="0" eaLnBrk="1" latinLnBrk="0" hangingPunct="1">
        <a:defRPr sz="8640" kern="1200">
          <a:solidFill>
            <a:schemeClr val="tx1"/>
          </a:solidFill>
          <a:latin typeface="+mn-lt"/>
          <a:ea typeface="+mn-ea"/>
          <a:cs typeface="+mn-cs"/>
        </a:defRPr>
      </a:lvl2pPr>
      <a:lvl3pPr marL="4389120" algn="l" defTabSz="4389120" rtl="0" eaLnBrk="1" latinLnBrk="0" hangingPunct="1">
        <a:defRPr sz="8640" kern="1200">
          <a:solidFill>
            <a:schemeClr val="tx1"/>
          </a:solidFill>
          <a:latin typeface="+mn-lt"/>
          <a:ea typeface="+mn-ea"/>
          <a:cs typeface="+mn-cs"/>
        </a:defRPr>
      </a:lvl3pPr>
      <a:lvl4pPr marL="6583680" algn="l" defTabSz="4389120" rtl="0" eaLnBrk="1" latinLnBrk="0" hangingPunct="1">
        <a:defRPr sz="8640" kern="1200">
          <a:solidFill>
            <a:schemeClr val="tx1"/>
          </a:solidFill>
          <a:latin typeface="+mn-lt"/>
          <a:ea typeface="+mn-ea"/>
          <a:cs typeface="+mn-cs"/>
        </a:defRPr>
      </a:lvl4pPr>
      <a:lvl5pPr marL="8778240" algn="l" defTabSz="4389120" rtl="0" eaLnBrk="1" latinLnBrk="0" hangingPunct="1">
        <a:defRPr sz="8640" kern="1200">
          <a:solidFill>
            <a:schemeClr val="tx1"/>
          </a:solidFill>
          <a:latin typeface="+mn-lt"/>
          <a:ea typeface="+mn-ea"/>
          <a:cs typeface="+mn-cs"/>
        </a:defRPr>
      </a:lvl5pPr>
      <a:lvl6pPr marL="10972800" algn="l" defTabSz="4389120" rtl="0" eaLnBrk="1" latinLnBrk="0" hangingPunct="1">
        <a:defRPr sz="8640" kern="1200">
          <a:solidFill>
            <a:schemeClr val="tx1"/>
          </a:solidFill>
          <a:latin typeface="+mn-lt"/>
          <a:ea typeface="+mn-ea"/>
          <a:cs typeface="+mn-cs"/>
        </a:defRPr>
      </a:lvl6pPr>
      <a:lvl7pPr marL="13167360" algn="l" defTabSz="4389120" rtl="0" eaLnBrk="1" latinLnBrk="0" hangingPunct="1">
        <a:defRPr sz="8640" kern="1200">
          <a:solidFill>
            <a:schemeClr val="tx1"/>
          </a:solidFill>
          <a:latin typeface="+mn-lt"/>
          <a:ea typeface="+mn-ea"/>
          <a:cs typeface="+mn-cs"/>
        </a:defRPr>
      </a:lvl7pPr>
      <a:lvl8pPr marL="15361920" algn="l" defTabSz="4389120" rtl="0" eaLnBrk="1" latinLnBrk="0" hangingPunct="1">
        <a:defRPr sz="8640" kern="1200">
          <a:solidFill>
            <a:schemeClr val="tx1"/>
          </a:solidFill>
          <a:latin typeface="+mn-lt"/>
          <a:ea typeface="+mn-ea"/>
          <a:cs typeface="+mn-cs"/>
        </a:defRPr>
      </a:lvl8pPr>
      <a:lvl9pPr marL="17556480" algn="l" defTabSz="4389120" rtl="0" eaLnBrk="1" latinLnBrk="0" hangingPunct="1">
        <a:defRPr sz="864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https://tttapa.github.io/ESP8266/Chap04%20-%20Microcontroller.html" TargetMode="External"/><Relationship Id="rId13" Type="http://schemas.openxmlformats.org/officeDocument/2006/relationships/image" Target="../media/image10.jpg"/><Relationship Id="rId18" Type="http://schemas.openxmlformats.org/officeDocument/2006/relationships/image" Target="../media/image15.png"/><Relationship Id="rId3" Type="http://schemas.openxmlformats.org/officeDocument/2006/relationships/image" Target="../media/image2.jpg"/><Relationship Id="rId21" Type="http://schemas.openxmlformats.org/officeDocument/2006/relationships/image" Target="../media/image18.tiff"/><Relationship Id="rId7" Type="http://schemas.openxmlformats.org/officeDocument/2006/relationships/image" Target="../media/image6.jpg"/><Relationship Id="rId12" Type="http://schemas.openxmlformats.org/officeDocument/2006/relationships/image" Target="../media/image9.png"/><Relationship Id="rId17" Type="http://schemas.openxmlformats.org/officeDocument/2006/relationships/image" Target="../media/image14.jpg"/><Relationship Id="rId2" Type="http://schemas.openxmlformats.org/officeDocument/2006/relationships/image" Target="../media/image1.jpeg"/><Relationship Id="rId16" Type="http://schemas.openxmlformats.org/officeDocument/2006/relationships/image" Target="../media/image13.tiff"/><Relationship Id="rId20" Type="http://schemas.openxmlformats.org/officeDocument/2006/relationships/image" Target="../media/image17.tiff"/><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8.png"/><Relationship Id="rId5" Type="http://schemas.openxmlformats.org/officeDocument/2006/relationships/image" Target="../media/image4.png"/><Relationship Id="rId15" Type="http://schemas.openxmlformats.org/officeDocument/2006/relationships/image" Target="../media/image12.png"/><Relationship Id="rId10" Type="http://schemas.openxmlformats.org/officeDocument/2006/relationships/image" Target="../media/image7.png"/><Relationship Id="rId19" Type="http://schemas.openxmlformats.org/officeDocument/2006/relationships/image" Target="../media/image16.png"/><Relationship Id="rId4" Type="http://schemas.openxmlformats.org/officeDocument/2006/relationships/image" Target="../media/image3.jpg"/><Relationship Id="rId9" Type="http://schemas.openxmlformats.org/officeDocument/2006/relationships/hyperlink" Target="https://witestlab.poly.edu/blog/802-11-wireless-lan-2/" TargetMode="External"/><Relationship Id="rId14" Type="http://schemas.openxmlformats.org/officeDocument/2006/relationships/image" Target="../media/image11.png"/><Relationship Id="rId22"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337E14E5-E4F5-B34E-806E-124E4125F7AE}"/>
              </a:ext>
            </a:extLst>
          </p:cNvPr>
          <p:cNvSpPr/>
          <p:nvPr/>
        </p:nvSpPr>
        <p:spPr>
          <a:xfrm>
            <a:off x="965199" y="653143"/>
            <a:ext cx="41837429" cy="5035906"/>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600" dirty="0">
                <a:solidFill>
                  <a:schemeClr val="tx1"/>
                </a:solidFill>
                <a:latin typeface="Times New Roman" panose="02020603050405020304" pitchFamily="18" charset="0"/>
                <a:cs typeface="Times New Roman" panose="02020603050405020304" pitchFamily="18" charset="0"/>
              </a:rPr>
              <a:t>Mobile Cloud Supported Smart Light IoT System</a:t>
            </a:r>
          </a:p>
          <a:p>
            <a:pPr algn="ctr"/>
            <a:r>
              <a:rPr lang="en-US" sz="5000" dirty="0">
                <a:solidFill>
                  <a:schemeClr val="tx1"/>
                </a:solidFill>
                <a:latin typeface="Times New Roman" panose="02020603050405020304" pitchFamily="18" charset="0"/>
                <a:cs typeface="Times New Roman" panose="02020603050405020304" pitchFamily="18" charset="0"/>
              </a:rPr>
              <a:t>Sai Lochan Reddy Reddipalli, Sasidhar Pasupuleti, Raghuram Kambhampati, Rohith Raj Reddy Alla Sai Poorna</a:t>
            </a:r>
          </a:p>
          <a:p>
            <a:pPr algn="ctr"/>
            <a:r>
              <a:rPr lang="en-US" altLang="en-US" sz="4500" dirty="0">
                <a:solidFill>
                  <a:schemeClr val="tx1"/>
                </a:solidFill>
                <a:latin typeface="Times New Roman" panose="02020603050405020304" pitchFamily="18" charset="0"/>
                <a:cs typeface="Times New Roman" panose="02020603050405020304" pitchFamily="18" charset="0"/>
              </a:rPr>
              <a:t>Advisor: Kewei Sha </a:t>
            </a:r>
          </a:p>
          <a:p>
            <a:pPr algn="ctr"/>
            <a:r>
              <a:rPr lang="en-US" altLang="en-US" sz="4500" i="1" dirty="0">
                <a:solidFill>
                  <a:schemeClr val="tx1"/>
                </a:solidFill>
              </a:rPr>
              <a:t>College of Science and Engineering, University of Houston – Clear Lake</a:t>
            </a:r>
          </a:p>
          <a:p>
            <a:pPr algn="ctr"/>
            <a:r>
              <a:rPr lang="en-US" altLang="en-US" sz="4500" i="1" dirty="0">
                <a:solidFill>
                  <a:schemeClr val="tx1"/>
                </a:solidFill>
              </a:rPr>
              <a:t>Mentor: Yimming Yang – CM Vision Tech</a:t>
            </a:r>
          </a:p>
        </p:txBody>
      </p:sp>
      <p:pic>
        <p:nvPicPr>
          <p:cNvPr id="3" name="Picture 12">
            <a:extLst>
              <a:ext uri="{FF2B5EF4-FFF2-40B4-BE49-F238E27FC236}">
                <a16:creationId xmlns:a16="http://schemas.microsoft.com/office/drawing/2014/main" id="{91B0EFA0-F62E-F54B-AD22-04FCED20FBA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611086" y="1740339"/>
            <a:ext cx="2193802" cy="222206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 name="Rectangle 5">
            <a:extLst>
              <a:ext uri="{FF2B5EF4-FFF2-40B4-BE49-F238E27FC236}">
                <a16:creationId xmlns:a16="http://schemas.microsoft.com/office/drawing/2014/main" id="{CE390151-F987-5640-BB44-FE8AF56A7B04}"/>
              </a:ext>
            </a:extLst>
          </p:cNvPr>
          <p:cNvSpPr/>
          <p:nvPr/>
        </p:nvSpPr>
        <p:spPr>
          <a:xfrm>
            <a:off x="965200" y="6313714"/>
            <a:ext cx="14173200" cy="12235543"/>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3000" dirty="0">
              <a:solidFill>
                <a:schemeClr val="tx1"/>
              </a:solidFill>
            </a:endParaRPr>
          </a:p>
        </p:txBody>
      </p:sp>
      <p:sp>
        <p:nvSpPr>
          <p:cNvPr id="7" name="Rectangle 6">
            <a:extLst>
              <a:ext uri="{FF2B5EF4-FFF2-40B4-BE49-F238E27FC236}">
                <a16:creationId xmlns:a16="http://schemas.microsoft.com/office/drawing/2014/main" id="{E8392BCD-6AA8-BC4B-AD2B-BF61B4C59C33}"/>
              </a:ext>
            </a:extLst>
          </p:cNvPr>
          <p:cNvSpPr/>
          <p:nvPr/>
        </p:nvSpPr>
        <p:spPr>
          <a:xfrm>
            <a:off x="15827828" y="6313714"/>
            <a:ext cx="14042571" cy="12235543"/>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C3192538-46F0-6943-BB32-BCC4400FD2DD}"/>
              </a:ext>
            </a:extLst>
          </p:cNvPr>
          <p:cNvSpPr/>
          <p:nvPr/>
        </p:nvSpPr>
        <p:spPr>
          <a:xfrm>
            <a:off x="30523543" y="6313714"/>
            <a:ext cx="12279086" cy="20374400"/>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0000"/>
              </a:solidFill>
            </a:endParaRPr>
          </a:p>
          <a:p>
            <a:pPr algn="ctr"/>
            <a:endParaRPr lang="en-US" dirty="0">
              <a:solidFill>
                <a:srgbClr val="000000"/>
              </a:solidFill>
            </a:endParaRPr>
          </a:p>
        </p:txBody>
      </p:sp>
      <p:sp>
        <p:nvSpPr>
          <p:cNvPr id="9" name="Rectangle 8">
            <a:extLst>
              <a:ext uri="{FF2B5EF4-FFF2-40B4-BE49-F238E27FC236}">
                <a16:creationId xmlns:a16="http://schemas.microsoft.com/office/drawing/2014/main" id="{8CC8F9E9-BAD9-7E4B-8441-706BA9693190}"/>
              </a:ext>
            </a:extLst>
          </p:cNvPr>
          <p:cNvSpPr/>
          <p:nvPr/>
        </p:nvSpPr>
        <p:spPr>
          <a:xfrm>
            <a:off x="952498" y="18549257"/>
            <a:ext cx="14185902" cy="13541829"/>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05CA99C-5B2B-E341-8885-0620DE11F508}"/>
              </a:ext>
            </a:extLst>
          </p:cNvPr>
          <p:cNvSpPr/>
          <p:nvPr/>
        </p:nvSpPr>
        <p:spPr>
          <a:xfrm>
            <a:off x="15827829" y="18549257"/>
            <a:ext cx="14042570" cy="13541829"/>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3D69F4F-F8F8-1943-BCB8-F7B11F10E25C}"/>
              </a:ext>
            </a:extLst>
          </p:cNvPr>
          <p:cNvSpPr/>
          <p:nvPr/>
        </p:nvSpPr>
        <p:spPr>
          <a:xfrm>
            <a:off x="30523540" y="26688114"/>
            <a:ext cx="12284427" cy="5402971"/>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82BADA4-15D0-1B40-B506-3810316AE8ED}"/>
              </a:ext>
            </a:extLst>
          </p:cNvPr>
          <p:cNvSpPr/>
          <p:nvPr/>
        </p:nvSpPr>
        <p:spPr>
          <a:xfrm>
            <a:off x="965199" y="6313714"/>
            <a:ext cx="14173201" cy="905235"/>
          </a:xfrm>
          <a:prstGeom prst="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5500" dirty="0"/>
              <a:t>Introduction</a:t>
            </a:r>
          </a:p>
        </p:txBody>
      </p:sp>
      <p:sp>
        <p:nvSpPr>
          <p:cNvPr id="14" name="Rectangle 13">
            <a:extLst>
              <a:ext uri="{FF2B5EF4-FFF2-40B4-BE49-F238E27FC236}">
                <a16:creationId xmlns:a16="http://schemas.microsoft.com/office/drawing/2014/main" id="{9DDCD677-E2A2-A947-B6A0-F1387F1D4E13}"/>
              </a:ext>
            </a:extLst>
          </p:cNvPr>
          <p:cNvSpPr/>
          <p:nvPr/>
        </p:nvSpPr>
        <p:spPr>
          <a:xfrm>
            <a:off x="15827830" y="6313714"/>
            <a:ext cx="14042568" cy="905235"/>
          </a:xfrm>
          <a:prstGeom prst="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5500" dirty="0"/>
              <a:t>Methodology</a:t>
            </a:r>
          </a:p>
        </p:txBody>
      </p:sp>
      <p:sp>
        <p:nvSpPr>
          <p:cNvPr id="15" name="Rectangle 14">
            <a:extLst>
              <a:ext uri="{FF2B5EF4-FFF2-40B4-BE49-F238E27FC236}">
                <a16:creationId xmlns:a16="http://schemas.microsoft.com/office/drawing/2014/main" id="{7B1EC741-57FF-BC44-B6A1-1A81135E36C4}"/>
              </a:ext>
            </a:extLst>
          </p:cNvPr>
          <p:cNvSpPr/>
          <p:nvPr/>
        </p:nvSpPr>
        <p:spPr>
          <a:xfrm>
            <a:off x="30523532" y="19026311"/>
            <a:ext cx="12279098" cy="905235"/>
          </a:xfrm>
          <a:prstGeom prst="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5500" dirty="0"/>
              <a:t>Conclusions</a:t>
            </a:r>
          </a:p>
        </p:txBody>
      </p:sp>
      <p:sp>
        <p:nvSpPr>
          <p:cNvPr id="16" name="Rectangle 15">
            <a:extLst>
              <a:ext uri="{FF2B5EF4-FFF2-40B4-BE49-F238E27FC236}">
                <a16:creationId xmlns:a16="http://schemas.microsoft.com/office/drawing/2014/main" id="{EA47794A-2A1E-224E-BE26-49F698ED28DD}"/>
              </a:ext>
            </a:extLst>
          </p:cNvPr>
          <p:cNvSpPr/>
          <p:nvPr/>
        </p:nvSpPr>
        <p:spPr>
          <a:xfrm>
            <a:off x="965198" y="18549257"/>
            <a:ext cx="14173202" cy="905235"/>
          </a:xfrm>
          <a:prstGeom prst="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5500" dirty="0"/>
              <a:t>Motivation</a:t>
            </a:r>
          </a:p>
        </p:txBody>
      </p:sp>
      <p:sp>
        <p:nvSpPr>
          <p:cNvPr id="17" name="Rectangle 16">
            <a:extLst>
              <a:ext uri="{FF2B5EF4-FFF2-40B4-BE49-F238E27FC236}">
                <a16:creationId xmlns:a16="http://schemas.microsoft.com/office/drawing/2014/main" id="{029A8616-19EC-F145-9C0D-FFAAC2AA6B7C}"/>
              </a:ext>
            </a:extLst>
          </p:cNvPr>
          <p:cNvSpPr/>
          <p:nvPr/>
        </p:nvSpPr>
        <p:spPr>
          <a:xfrm>
            <a:off x="15827827" y="18549257"/>
            <a:ext cx="14042571" cy="905235"/>
          </a:xfrm>
          <a:prstGeom prst="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5500" dirty="0"/>
              <a:t>Results</a:t>
            </a:r>
          </a:p>
        </p:txBody>
      </p:sp>
      <p:sp>
        <p:nvSpPr>
          <p:cNvPr id="18" name="Rectangle 17">
            <a:extLst>
              <a:ext uri="{FF2B5EF4-FFF2-40B4-BE49-F238E27FC236}">
                <a16:creationId xmlns:a16="http://schemas.microsoft.com/office/drawing/2014/main" id="{D25EFD2E-C3BF-EE44-BDDB-2F7F39750514}"/>
              </a:ext>
            </a:extLst>
          </p:cNvPr>
          <p:cNvSpPr/>
          <p:nvPr/>
        </p:nvSpPr>
        <p:spPr>
          <a:xfrm>
            <a:off x="30528879" y="26688114"/>
            <a:ext cx="12279088" cy="905235"/>
          </a:xfrm>
          <a:prstGeom prst="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5500" dirty="0"/>
              <a:t>References 		</a:t>
            </a:r>
          </a:p>
        </p:txBody>
      </p:sp>
      <p:sp>
        <p:nvSpPr>
          <p:cNvPr id="2" name="TextBox 1">
            <a:extLst>
              <a:ext uri="{FF2B5EF4-FFF2-40B4-BE49-F238E27FC236}">
                <a16:creationId xmlns:a16="http://schemas.microsoft.com/office/drawing/2014/main" id="{A2286B85-447A-4540-B7B2-25FD85414BC8}"/>
              </a:ext>
            </a:extLst>
          </p:cNvPr>
          <p:cNvSpPr txBox="1"/>
          <p:nvPr/>
        </p:nvSpPr>
        <p:spPr>
          <a:xfrm>
            <a:off x="1071832" y="7328290"/>
            <a:ext cx="5499773" cy="477054"/>
          </a:xfrm>
          <a:prstGeom prst="rect">
            <a:avLst/>
          </a:prstGeom>
          <a:noFill/>
        </p:spPr>
        <p:txBody>
          <a:bodyPr wrap="square" rtlCol="0">
            <a:spAutoFit/>
          </a:bodyPr>
          <a:lstStyle/>
          <a:p>
            <a:r>
              <a:rPr lang="en-US" sz="2500" dirty="0">
                <a:latin typeface="Times New Roman" panose="02020603050405020304" pitchFamily="18" charset="0"/>
                <a:cs typeface="Times New Roman" panose="02020603050405020304" pitchFamily="18" charset="0"/>
              </a:rPr>
              <a:t> </a:t>
            </a:r>
          </a:p>
        </p:txBody>
      </p:sp>
      <p:sp>
        <p:nvSpPr>
          <p:cNvPr id="19" name="TextBox 18">
            <a:extLst>
              <a:ext uri="{FF2B5EF4-FFF2-40B4-BE49-F238E27FC236}">
                <a16:creationId xmlns:a16="http://schemas.microsoft.com/office/drawing/2014/main" id="{250CEC8C-0DF7-D748-95EF-7D3C04C70D83}"/>
              </a:ext>
            </a:extLst>
          </p:cNvPr>
          <p:cNvSpPr txBox="1"/>
          <p:nvPr/>
        </p:nvSpPr>
        <p:spPr>
          <a:xfrm>
            <a:off x="1611087" y="22851614"/>
            <a:ext cx="8366864" cy="1649285"/>
          </a:xfrm>
          <a:prstGeom prst="rect">
            <a:avLst/>
          </a:prstGeom>
          <a:noFill/>
        </p:spPr>
        <p:txBody>
          <a:bodyPr wrap="square" rtlCol="0">
            <a:spAutoFit/>
          </a:bodyPr>
          <a:lstStyle/>
          <a:p>
            <a:pPr algn="just"/>
            <a:r>
              <a:rPr lang="en-US" sz="2500" dirty="0">
                <a:latin typeface="Times New Roman"/>
                <a:cs typeface="Times New Roman"/>
              </a:rPr>
              <a:t>Market for Internet of things (IoT) is projected to hit $267 billion by 2020. Many traditional companies are trying to parlay IoT into connected services which can create tangible value and profit.</a:t>
            </a:r>
          </a:p>
        </p:txBody>
      </p:sp>
      <p:sp>
        <p:nvSpPr>
          <p:cNvPr id="21" name="TextBox 20">
            <a:extLst>
              <a:ext uri="{FF2B5EF4-FFF2-40B4-BE49-F238E27FC236}">
                <a16:creationId xmlns:a16="http://schemas.microsoft.com/office/drawing/2014/main" id="{364F4D6C-700F-F84B-94CB-B821577502D5}"/>
              </a:ext>
            </a:extLst>
          </p:cNvPr>
          <p:cNvSpPr txBox="1"/>
          <p:nvPr/>
        </p:nvSpPr>
        <p:spPr>
          <a:xfrm>
            <a:off x="1153552" y="7472160"/>
            <a:ext cx="9159299" cy="2400657"/>
          </a:xfrm>
          <a:prstGeom prst="rect">
            <a:avLst/>
          </a:prstGeom>
          <a:noFill/>
        </p:spPr>
        <p:txBody>
          <a:bodyPr wrap="square" rtlCol="0">
            <a:spAutoFit/>
          </a:bodyPr>
          <a:lstStyle/>
          <a:p>
            <a:pPr algn="just"/>
            <a:r>
              <a:rPr lang="en-US" sz="2500" dirty="0">
                <a:latin typeface="Times New Roman" panose="02020603050405020304" pitchFamily="18" charset="0"/>
                <a:cs typeface="Times New Roman" panose="02020603050405020304" pitchFamily="18" charset="0"/>
              </a:rPr>
              <a:t>Our Project develops a Mobile Application which enables cloud connection and control for a traditional Led Light. With this app the users can remotely configure the light by changing the schedule of operations, RGB patterns and the intensity. This is achieved through a user-friendly Mobile and Web Interface which also allows new user and device registration through a QR code for a secure connection.</a:t>
            </a:r>
          </a:p>
        </p:txBody>
      </p:sp>
      <p:sp>
        <p:nvSpPr>
          <p:cNvPr id="26" name="Folded Corner 25"/>
          <p:cNvSpPr/>
          <p:nvPr/>
        </p:nvSpPr>
        <p:spPr>
          <a:xfrm>
            <a:off x="1234450" y="10163317"/>
            <a:ext cx="9783395" cy="7902033"/>
          </a:xfrm>
          <a:prstGeom prst="foldedCorner">
            <a:avLst/>
          </a:prstGeom>
          <a:solidFill>
            <a:schemeClr val="accent4">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A82BADA4-15D0-1B40-B506-3810316AE8ED}"/>
              </a:ext>
            </a:extLst>
          </p:cNvPr>
          <p:cNvSpPr/>
          <p:nvPr/>
        </p:nvSpPr>
        <p:spPr>
          <a:xfrm>
            <a:off x="1247154" y="10188180"/>
            <a:ext cx="9783393" cy="804566"/>
          </a:xfrm>
          <a:prstGeom prst="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500" dirty="0">
                <a:latin typeface="Times New Roman"/>
                <a:cs typeface="Times New Roman"/>
              </a:rPr>
              <a:t>Objectives</a:t>
            </a:r>
          </a:p>
        </p:txBody>
      </p:sp>
      <p:sp>
        <p:nvSpPr>
          <p:cNvPr id="28" name="TextBox 27"/>
          <p:cNvSpPr txBox="1"/>
          <p:nvPr/>
        </p:nvSpPr>
        <p:spPr>
          <a:xfrm>
            <a:off x="1277167" y="11089292"/>
            <a:ext cx="9615188" cy="6247864"/>
          </a:xfrm>
          <a:prstGeom prst="rect">
            <a:avLst/>
          </a:prstGeom>
          <a:noFill/>
        </p:spPr>
        <p:txBody>
          <a:bodyPr wrap="square" rtlCol="0">
            <a:spAutoFit/>
          </a:bodyPr>
          <a:lstStyle/>
          <a:p>
            <a:pPr marL="457200" indent="-457200" algn="just">
              <a:buAutoNum type="arabicPeriod"/>
            </a:pPr>
            <a:r>
              <a:rPr lang="en-US" sz="2500" dirty="0">
                <a:latin typeface="Times New Roman"/>
                <a:cs typeface="Times New Roman"/>
              </a:rPr>
              <a:t>Develop a Mobile Application with a seamless User Interface on the iOS Platform. </a:t>
            </a:r>
          </a:p>
          <a:p>
            <a:pPr marL="457200" indent="-457200" algn="just">
              <a:buAutoNum type="arabicPeriod"/>
            </a:pPr>
            <a:endParaRPr lang="en-US" sz="2500" dirty="0">
              <a:latin typeface="Times New Roman"/>
              <a:cs typeface="Times New Roman"/>
            </a:endParaRPr>
          </a:p>
          <a:p>
            <a:pPr marL="457200" indent="-457200" algn="just">
              <a:buAutoNum type="arabicPeriod"/>
            </a:pPr>
            <a:r>
              <a:rPr lang="en-US" sz="2500" dirty="0">
                <a:latin typeface="Times New Roman"/>
                <a:cs typeface="Times New Roman"/>
              </a:rPr>
              <a:t>Use Wi-Fi as the communication protocol between the devices.</a:t>
            </a:r>
          </a:p>
          <a:p>
            <a:pPr marL="457200" indent="-457200" algn="just">
              <a:buAutoNum type="arabicPeriod"/>
            </a:pPr>
            <a:endParaRPr lang="en-US" sz="2500" dirty="0">
              <a:latin typeface="Times New Roman"/>
              <a:cs typeface="Times New Roman"/>
            </a:endParaRPr>
          </a:p>
          <a:p>
            <a:pPr marL="457200" indent="-457200" algn="just">
              <a:buAutoNum type="arabicPeriod"/>
            </a:pPr>
            <a:r>
              <a:rPr lang="en-US" sz="2500" dirty="0">
                <a:latin typeface="Times New Roman"/>
                <a:cs typeface="Times New Roman"/>
              </a:rPr>
              <a:t>Connect the Light with NodeMCU.</a:t>
            </a:r>
          </a:p>
          <a:p>
            <a:pPr marL="457200" indent="-457200" algn="just">
              <a:buAutoNum type="arabicPeriod"/>
            </a:pPr>
            <a:endParaRPr lang="en-US" sz="2500" dirty="0">
              <a:latin typeface="Times New Roman"/>
              <a:cs typeface="Times New Roman"/>
            </a:endParaRPr>
          </a:p>
          <a:p>
            <a:pPr marL="457200" indent="-457200" algn="just">
              <a:buAutoNum type="arabicPeriod"/>
            </a:pPr>
            <a:r>
              <a:rPr lang="en-US" sz="2500" dirty="0">
                <a:latin typeface="Times New Roman"/>
                <a:cs typeface="Times New Roman"/>
              </a:rPr>
              <a:t>Provide a secure connection by registering users and adding devices through QR code.</a:t>
            </a:r>
          </a:p>
          <a:p>
            <a:pPr marL="457200" indent="-457200" algn="just">
              <a:buAutoNum type="arabicPeriod"/>
            </a:pPr>
            <a:endParaRPr lang="en-US" sz="2500" dirty="0">
              <a:latin typeface="Times New Roman"/>
              <a:cs typeface="Times New Roman"/>
            </a:endParaRPr>
          </a:p>
          <a:p>
            <a:pPr marL="457200" indent="-457200" algn="just">
              <a:buAutoNum type="arabicPeriod"/>
            </a:pPr>
            <a:r>
              <a:rPr lang="en-US" sz="2500" dirty="0">
                <a:latin typeface="Times New Roman"/>
                <a:cs typeface="Times New Roman"/>
              </a:rPr>
              <a:t>Enable remote access for controlling the light through the internet.</a:t>
            </a:r>
          </a:p>
          <a:p>
            <a:pPr marL="457200" indent="-457200" algn="just">
              <a:buAutoNum type="arabicPeriod"/>
            </a:pPr>
            <a:endParaRPr lang="en-US" sz="2500" dirty="0">
              <a:latin typeface="Times New Roman"/>
              <a:cs typeface="Times New Roman"/>
            </a:endParaRPr>
          </a:p>
          <a:p>
            <a:pPr marL="457200" indent="-457200" algn="just">
              <a:buAutoNum type="arabicPeriod"/>
            </a:pPr>
            <a:r>
              <a:rPr lang="en-US" sz="2500" dirty="0">
                <a:latin typeface="Times New Roman"/>
                <a:cs typeface="Times New Roman"/>
              </a:rPr>
              <a:t>Create a database to collect session data and enable cloud connection.</a:t>
            </a:r>
          </a:p>
          <a:p>
            <a:pPr marL="457200" indent="-457200" algn="just">
              <a:buAutoNum type="arabicPeriod"/>
            </a:pPr>
            <a:endParaRPr lang="en-US" sz="2500" dirty="0">
              <a:latin typeface="Times New Roman"/>
              <a:cs typeface="Times New Roman"/>
            </a:endParaRPr>
          </a:p>
          <a:p>
            <a:pPr marL="457200" indent="-457200" algn="just">
              <a:buAutoNum type="arabicPeriod"/>
            </a:pPr>
            <a:r>
              <a:rPr lang="en-US" sz="2500" dirty="0">
                <a:latin typeface="Times New Roman"/>
                <a:cs typeface="Times New Roman"/>
              </a:rPr>
              <a:t>Read light status, change RGB pattern, change intensity and set schedule for the light through a mobile and web interface</a:t>
            </a:r>
            <a:r>
              <a:rPr lang="en-US" sz="2000" dirty="0">
                <a:latin typeface="Times New Roman"/>
                <a:cs typeface="Times New Roman"/>
              </a:rPr>
              <a:t>.</a:t>
            </a:r>
          </a:p>
        </p:txBody>
      </p:sp>
      <p:sp>
        <p:nvSpPr>
          <p:cNvPr id="20" name="TextBox 19"/>
          <p:cNvSpPr txBox="1"/>
          <p:nvPr/>
        </p:nvSpPr>
        <p:spPr>
          <a:xfrm>
            <a:off x="20220223" y="12477973"/>
            <a:ext cx="9162384" cy="5524589"/>
          </a:xfrm>
          <a:prstGeom prst="rect">
            <a:avLst/>
          </a:prstGeom>
          <a:noFill/>
        </p:spPr>
        <p:txBody>
          <a:bodyPr wrap="square" rtlCol="0">
            <a:spAutoFit/>
          </a:bodyPr>
          <a:lstStyle/>
          <a:p>
            <a:pPr algn="just"/>
            <a:r>
              <a:rPr lang="en-US" sz="2800" dirty="0"/>
              <a:t>Proposed System</a:t>
            </a:r>
          </a:p>
          <a:p>
            <a:pPr algn="just"/>
            <a:endParaRPr lang="en-US" sz="2500" dirty="0"/>
          </a:p>
          <a:p>
            <a:pPr marL="342900" indent="-342900" algn="just">
              <a:buFont typeface="Arial"/>
              <a:buChar char="•"/>
            </a:pPr>
            <a:r>
              <a:rPr lang="en-US" sz="2500" dirty="0"/>
              <a:t>The system consists of CMVision Light, NodeMCU , AWS and Mobile application.</a:t>
            </a:r>
          </a:p>
          <a:p>
            <a:pPr marL="342900" indent="-342900" algn="just">
              <a:buFont typeface="Arial"/>
              <a:buChar char="•"/>
            </a:pPr>
            <a:r>
              <a:rPr lang="en-US" sz="2500" dirty="0"/>
              <a:t>The light is connected to NodeMCU and controlled by it.</a:t>
            </a:r>
          </a:p>
          <a:p>
            <a:pPr marL="342900" indent="-342900" algn="just">
              <a:buFont typeface="Arial"/>
              <a:buChar char="•"/>
            </a:pPr>
            <a:r>
              <a:rPr lang="en-US" sz="2500" dirty="0"/>
              <a:t>The mobile application will initially connect with NodeMCU configured as a hotspot.</a:t>
            </a:r>
          </a:p>
          <a:p>
            <a:pPr marL="342900" indent="-342900" algn="just">
              <a:buFont typeface="Arial"/>
              <a:buChar char="•"/>
            </a:pPr>
            <a:r>
              <a:rPr lang="en-US" sz="2500" dirty="0"/>
              <a:t>The user configures NodeMCU to connect with home Wi-Fi using the mobile application.</a:t>
            </a:r>
          </a:p>
          <a:p>
            <a:pPr marL="342900" indent="-342900" algn="just">
              <a:buFont typeface="Arial"/>
              <a:buChar char="•"/>
            </a:pPr>
            <a:r>
              <a:rPr lang="en-US" sz="2500" dirty="0"/>
              <a:t>The application holds a variety of options and settings to control the light. The user can select an option and can interact with the light through a mobile or web interface.</a:t>
            </a:r>
          </a:p>
          <a:p>
            <a:pPr marL="342900" indent="-342900" algn="just">
              <a:buFont typeface="Arial"/>
              <a:buChar char="•"/>
            </a:pPr>
            <a:r>
              <a:rPr lang="en-US" sz="2500" dirty="0"/>
              <a:t>The  commands from the mobile and web interfaces go through the AWS cloud database to reach the light.</a:t>
            </a:r>
          </a:p>
        </p:txBody>
      </p:sp>
      <p:pic>
        <p:nvPicPr>
          <p:cNvPr id="23" name="Picture 22" descr="esp8266.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10919556" y="13661569"/>
            <a:ext cx="4302565" cy="1906587"/>
          </a:xfrm>
          <a:prstGeom prst="rect">
            <a:avLst/>
          </a:prstGeom>
        </p:spPr>
      </p:pic>
      <p:sp>
        <p:nvSpPr>
          <p:cNvPr id="32" name="TextBox 31"/>
          <p:cNvSpPr txBox="1"/>
          <p:nvPr/>
        </p:nvSpPr>
        <p:spPr>
          <a:xfrm>
            <a:off x="16074891" y="7376440"/>
            <a:ext cx="3606153" cy="477054"/>
          </a:xfrm>
          <a:prstGeom prst="rect">
            <a:avLst/>
          </a:prstGeom>
          <a:noFill/>
        </p:spPr>
        <p:txBody>
          <a:bodyPr wrap="square" rtlCol="0">
            <a:spAutoFit/>
          </a:bodyPr>
          <a:lstStyle/>
          <a:p>
            <a:r>
              <a:rPr lang="en-US" sz="2500" dirty="0"/>
              <a:t>Hardware</a:t>
            </a:r>
          </a:p>
        </p:txBody>
      </p:sp>
      <p:pic>
        <p:nvPicPr>
          <p:cNvPr id="35" name="Picture 34" descr="image-1.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074891" y="7912780"/>
            <a:ext cx="6513647" cy="4412251"/>
          </a:xfrm>
          <a:prstGeom prst="rect">
            <a:avLst/>
          </a:prstGeom>
        </p:spPr>
      </p:pic>
      <p:sp>
        <p:nvSpPr>
          <p:cNvPr id="36" name="TextBox 35"/>
          <p:cNvSpPr txBox="1"/>
          <p:nvPr/>
        </p:nvSpPr>
        <p:spPr>
          <a:xfrm>
            <a:off x="23062100" y="7454029"/>
            <a:ext cx="3606153" cy="477054"/>
          </a:xfrm>
          <a:prstGeom prst="rect">
            <a:avLst/>
          </a:prstGeom>
          <a:noFill/>
        </p:spPr>
        <p:txBody>
          <a:bodyPr wrap="square" rtlCol="0">
            <a:spAutoFit/>
          </a:bodyPr>
          <a:lstStyle/>
          <a:p>
            <a:r>
              <a:rPr lang="en-US" sz="2500" dirty="0"/>
              <a:t>Architecture</a:t>
            </a:r>
          </a:p>
        </p:txBody>
      </p:sp>
      <p:pic>
        <p:nvPicPr>
          <p:cNvPr id="40" name="image21.png"/>
          <p:cNvPicPr/>
          <p:nvPr/>
        </p:nvPicPr>
        <p:blipFill>
          <a:blip r:embed="rId5"/>
          <a:srcRect/>
          <a:stretch>
            <a:fillRect/>
          </a:stretch>
        </p:blipFill>
        <p:spPr>
          <a:xfrm>
            <a:off x="23062100" y="8062080"/>
            <a:ext cx="6221240" cy="4262952"/>
          </a:xfrm>
          <a:prstGeom prst="rect">
            <a:avLst/>
          </a:prstGeom>
          <a:ln/>
        </p:spPr>
      </p:pic>
      <p:pic>
        <p:nvPicPr>
          <p:cNvPr id="41" name="Picture 40" descr="1495463927.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11086" y="19455536"/>
            <a:ext cx="8366865" cy="3397122"/>
          </a:xfrm>
          <a:prstGeom prst="rect">
            <a:avLst/>
          </a:prstGeom>
        </p:spPr>
      </p:pic>
      <p:pic>
        <p:nvPicPr>
          <p:cNvPr id="42" name="Picture 41" descr="IoT-Mobile-App.jp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611087" y="24529738"/>
            <a:ext cx="8340681" cy="3336273"/>
          </a:xfrm>
          <a:prstGeom prst="rect">
            <a:avLst/>
          </a:prstGeom>
        </p:spPr>
      </p:pic>
      <p:sp>
        <p:nvSpPr>
          <p:cNvPr id="43" name="TextBox 42"/>
          <p:cNvSpPr txBox="1"/>
          <p:nvPr/>
        </p:nvSpPr>
        <p:spPr>
          <a:xfrm>
            <a:off x="1611086" y="27866011"/>
            <a:ext cx="8340681" cy="4708981"/>
          </a:xfrm>
          <a:prstGeom prst="rect">
            <a:avLst/>
          </a:prstGeom>
          <a:noFill/>
        </p:spPr>
        <p:txBody>
          <a:bodyPr wrap="square" rtlCol="0">
            <a:spAutoFit/>
          </a:bodyPr>
          <a:lstStyle/>
          <a:p>
            <a:pPr marL="342900" indent="-342900" algn="just">
              <a:buFont typeface="Wingdings" charset="2"/>
              <a:buChar char="§"/>
            </a:pPr>
            <a:r>
              <a:rPr lang="en-US" sz="2500" dirty="0"/>
              <a:t>Ever since mobile became more than a way of communication, mobile apps have added more value to users than any of us ever expected. </a:t>
            </a:r>
          </a:p>
          <a:p>
            <a:pPr marL="342900" indent="-342900" algn="just">
              <a:buFont typeface="Wingdings" charset="2"/>
              <a:buChar char="§"/>
            </a:pPr>
            <a:r>
              <a:rPr lang="en-US" sz="2500" dirty="0"/>
              <a:t>IoT is one such technology that has immense potential to create constant value and absolute control for the users. </a:t>
            </a:r>
          </a:p>
          <a:p>
            <a:pPr marL="342900" indent="-342900" algn="just">
              <a:buFont typeface="Wingdings" charset="2"/>
              <a:buChar char="§"/>
            </a:pPr>
            <a:r>
              <a:rPr lang="en-US" sz="2500" dirty="0"/>
              <a:t>IoT Mobile Applications create a refreshingly satisfying experience and through IoT enabled products. This brings in a huge customer database.</a:t>
            </a:r>
          </a:p>
          <a:p>
            <a:pPr marL="342900" indent="-342900" algn="just">
              <a:buFont typeface="Wingdings" charset="2"/>
              <a:buChar char="§"/>
            </a:pPr>
            <a:r>
              <a:rPr lang="en-US" sz="2500" dirty="0"/>
              <a:t>Scalability, Data Management, Device Management and Security are some of the primary advantages of cloud based applications.</a:t>
            </a:r>
          </a:p>
          <a:p>
            <a:pPr marL="342900" indent="-342900" algn="just">
              <a:buFont typeface="Wingdings" charset="2"/>
              <a:buChar char="§"/>
            </a:pPr>
            <a:endParaRPr lang="en-US" sz="2500" dirty="0"/>
          </a:p>
        </p:txBody>
      </p:sp>
      <p:sp>
        <p:nvSpPr>
          <p:cNvPr id="46" name="Rectangle 45">
            <a:extLst>
              <a:ext uri="{FF2B5EF4-FFF2-40B4-BE49-F238E27FC236}">
                <a16:creationId xmlns:a16="http://schemas.microsoft.com/office/drawing/2014/main" id="{7B1EC741-57FF-BC44-B6A1-1A81135E36C4}"/>
              </a:ext>
            </a:extLst>
          </p:cNvPr>
          <p:cNvSpPr/>
          <p:nvPr/>
        </p:nvSpPr>
        <p:spPr>
          <a:xfrm>
            <a:off x="30523531" y="6336316"/>
            <a:ext cx="12279087" cy="905235"/>
          </a:xfrm>
          <a:prstGeom prst="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5500" dirty="0">
                <a:latin typeface="Times New Roman"/>
                <a:cs typeface="Times New Roman"/>
              </a:rPr>
              <a:t>Future Work</a:t>
            </a:r>
          </a:p>
        </p:txBody>
      </p:sp>
      <p:sp>
        <p:nvSpPr>
          <p:cNvPr id="47" name="TextBox 46"/>
          <p:cNvSpPr txBox="1"/>
          <p:nvPr/>
        </p:nvSpPr>
        <p:spPr>
          <a:xfrm>
            <a:off x="30523538" y="27689880"/>
            <a:ext cx="12279082" cy="4401205"/>
          </a:xfrm>
          <a:prstGeom prst="rect">
            <a:avLst/>
          </a:prstGeom>
          <a:noFill/>
        </p:spPr>
        <p:txBody>
          <a:bodyPr wrap="square" rtlCol="0">
            <a:spAutoFit/>
          </a:bodyPr>
          <a:lstStyle/>
          <a:p>
            <a:pPr marL="342900" indent="-342900">
              <a:buFont typeface="Arial"/>
              <a:buChar char="•"/>
            </a:pPr>
            <a:r>
              <a:rPr lang="en-US" sz="2000" dirty="0">
                <a:latin typeface="Times New Roman"/>
                <a:cs typeface="Times New Roman"/>
              </a:rPr>
              <a:t>Bertino, E., Choo, K. R., Georgakopolous, D., &amp; Nepal, S. (2016). Internet of Things (IoT). </a:t>
            </a:r>
            <a:r>
              <a:rPr lang="en-US" sz="2000" i="1" dirty="0">
                <a:latin typeface="Times New Roman"/>
                <a:cs typeface="Times New Roman"/>
              </a:rPr>
              <a:t>ACM Transactions on Internet Technology,</a:t>
            </a:r>
            <a:r>
              <a:rPr lang="en-US" sz="2000" dirty="0">
                <a:latin typeface="Times New Roman"/>
                <a:cs typeface="Times New Roman"/>
              </a:rPr>
              <a:t> </a:t>
            </a:r>
            <a:r>
              <a:rPr lang="en-US" sz="2000" i="1" dirty="0">
                <a:latin typeface="Times New Roman"/>
                <a:cs typeface="Times New Roman"/>
              </a:rPr>
              <a:t>16</a:t>
            </a:r>
            <a:r>
              <a:rPr lang="en-US" sz="2000" dirty="0">
                <a:latin typeface="Times New Roman"/>
                <a:cs typeface="Times New Roman"/>
              </a:rPr>
              <a:t>(4), 1-7. doi:10.1145/3013520</a:t>
            </a:r>
          </a:p>
          <a:p>
            <a:pPr marL="342900" indent="-342900">
              <a:buFont typeface="Arial"/>
              <a:buChar char="•"/>
            </a:pPr>
            <a:endParaRPr lang="en-US" sz="2000" dirty="0">
              <a:latin typeface="Times New Roman"/>
              <a:cs typeface="Times New Roman"/>
            </a:endParaRPr>
          </a:p>
          <a:p>
            <a:pPr marL="342900" indent="-342900">
              <a:buFont typeface="Arial"/>
              <a:buChar char="•"/>
            </a:pPr>
            <a:r>
              <a:rPr lang="en-US" sz="2000" dirty="0">
                <a:solidFill>
                  <a:srgbClr val="262626"/>
                </a:solidFill>
                <a:latin typeface="Times New Roman"/>
                <a:cs typeface="Times New Roman"/>
              </a:rPr>
              <a:t>P., S., S., S., M., A., &amp; Ushaa, E. (2016). Realizing Internet of Things Using Arduino, ESP8266 and IIS Server and MySQL DB For Real-Time Monitoring and Controlling Multiple Fire Alarm Systems Over a Wireless TCP/IP Network. </a:t>
            </a:r>
            <a:r>
              <a:rPr lang="en-US" sz="2000" i="1" dirty="0">
                <a:solidFill>
                  <a:srgbClr val="262626"/>
                </a:solidFill>
                <a:latin typeface="Times New Roman"/>
                <a:cs typeface="Times New Roman"/>
              </a:rPr>
              <a:t>I-manager’s Journal on Software Engineering,</a:t>
            </a:r>
            <a:r>
              <a:rPr lang="en-US" sz="2000" dirty="0">
                <a:solidFill>
                  <a:srgbClr val="262626"/>
                </a:solidFill>
                <a:latin typeface="Times New Roman"/>
                <a:cs typeface="Times New Roman"/>
              </a:rPr>
              <a:t> </a:t>
            </a:r>
            <a:r>
              <a:rPr lang="en-US" sz="2000" i="1" dirty="0">
                <a:solidFill>
                  <a:srgbClr val="262626"/>
                </a:solidFill>
                <a:latin typeface="Times New Roman"/>
                <a:cs typeface="Times New Roman"/>
              </a:rPr>
              <a:t>11</a:t>
            </a:r>
            <a:r>
              <a:rPr lang="en-US" sz="2000" dirty="0">
                <a:solidFill>
                  <a:srgbClr val="262626"/>
                </a:solidFill>
                <a:latin typeface="Times New Roman"/>
                <a:cs typeface="Times New Roman"/>
              </a:rPr>
              <a:t>(2), 13. doi:10.26634/jse.11.2.13444</a:t>
            </a:r>
          </a:p>
          <a:p>
            <a:pPr marL="342900" indent="-342900">
              <a:buFont typeface="Arial"/>
              <a:buChar char="•"/>
            </a:pPr>
            <a:endParaRPr lang="en-US" sz="2000" dirty="0">
              <a:solidFill>
                <a:srgbClr val="262626"/>
              </a:solidFill>
              <a:latin typeface="Times New Roman"/>
              <a:cs typeface="Times New Roman"/>
            </a:endParaRPr>
          </a:p>
          <a:p>
            <a:pPr marL="342900" indent="-342900">
              <a:buFont typeface="Arial"/>
              <a:buChar char="•"/>
            </a:pPr>
            <a:r>
              <a:rPr lang="en-US" sz="2000" dirty="0">
                <a:solidFill>
                  <a:srgbClr val="262626"/>
                </a:solidFill>
                <a:latin typeface="TimesNewRomanPSMT"/>
              </a:rPr>
              <a:t>P, P. (n.d.). Beginners guide to ESP8266, from </a:t>
            </a:r>
            <a:r>
              <a:rPr lang="en-US" sz="2000" dirty="0">
                <a:solidFill>
                  <a:srgbClr val="262626"/>
                </a:solidFill>
                <a:latin typeface="TimesNewRomanPSMT"/>
                <a:hlinkClick r:id="rId8"/>
              </a:rPr>
              <a:t>https://tttapa.github.io/ESP8266/Chap04 - Microcontroller.html</a:t>
            </a:r>
            <a:endParaRPr lang="en-US" sz="2000" dirty="0">
              <a:solidFill>
                <a:srgbClr val="262626"/>
              </a:solidFill>
              <a:latin typeface="TimesNewRomanPSMT"/>
            </a:endParaRPr>
          </a:p>
          <a:p>
            <a:pPr marL="342900" indent="-342900">
              <a:buFont typeface="Arial"/>
              <a:buChar char="•"/>
            </a:pPr>
            <a:endParaRPr lang="en-US" sz="2000" dirty="0">
              <a:solidFill>
                <a:srgbClr val="262626"/>
              </a:solidFill>
              <a:latin typeface="TimesNewRomanPSMT"/>
              <a:cs typeface="Times New Roman"/>
            </a:endParaRPr>
          </a:p>
          <a:p>
            <a:pPr marL="342900" indent="-342900">
              <a:buFont typeface="Arial"/>
              <a:buChar char="•"/>
            </a:pPr>
            <a:r>
              <a:rPr lang="en-US" sz="2000" dirty="0">
                <a:solidFill>
                  <a:srgbClr val="262626"/>
                </a:solidFill>
                <a:latin typeface="TimesNewRomanPSMT"/>
              </a:rPr>
              <a:t>Understanding the 802.11 Wireless LAN MAC frame format. (2017, April 26), from </a:t>
            </a:r>
            <a:r>
              <a:rPr lang="en-US" sz="2000" dirty="0">
                <a:solidFill>
                  <a:srgbClr val="262626"/>
                </a:solidFill>
                <a:latin typeface="TimesNewRomanPSMT"/>
                <a:hlinkClick r:id="rId9"/>
              </a:rPr>
              <a:t>https://witestlab.poly.edu/blog/802-11-wireless-lan-2/</a:t>
            </a:r>
            <a:endParaRPr lang="en-US" sz="2000" dirty="0">
              <a:solidFill>
                <a:srgbClr val="262626"/>
              </a:solidFill>
              <a:latin typeface="TimesNewRomanPSMT"/>
            </a:endParaRPr>
          </a:p>
          <a:p>
            <a:pPr marL="342900" indent="-342900">
              <a:buFont typeface="Arial"/>
              <a:buChar char="•"/>
            </a:pPr>
            <a:endParaRPr lang="en-US" sz="2000" dirty="0">
              <a:solidFill>
                <a:srgbClr val="262626"/>
              </a:solidFill>
              <a:latin typeface="TimesNewRomanPSMT"/>
            </a:endParaRPr>
          </a:p>
          <a:p>
            <a:pPr marL="342900" indent="-342900">
              <a:buFont typeface="Arial"/>
              <a:buChar char="•"/>
            </a:pPr>
            <a:r>
              <a:rPr lang="en-US" sz="2000" dirty="0">
                <a:solidFill>
                  <a:srgbClr val="262626"/>
                </a:solidFill>
                <a:latin typeface="TimesNewRomanPSMT"/>
              </a:rPr>
              <a:t>Kodali, R. K., &amp; Soratkal, S. (2016). MQTT based home automation system using ESP8266. </a:t>
            </a:r>
            <a:r>
              <a:rPr lang="en-US" sz="2000" i="1" dirty="0">
                <a:solidFill>
                  <a:srgbClr val="262626"/>
                </a:solidFill>
                <a:latin typeface="TimesNewRomanPSMT"/>
              </a:rPr>
              <a:t>2016 IEEE Region 10 Humanitarian Technology Conference (R10-HTC)</a:t>
            </a:r>
            <a:r>
              <a:rPr lang="en-US" sz="2000" dirty="0">
                <a:solidFill>
                  <a:srgbClr val="262626"/>
                </a:solidFill>
                <a:latin typeface="TimesNewRomanPSMT"/>
              </a:rPr>
              <a:t>. doi:10.1109/r10-htc.2016.7906845</a:t>
            </a:r>
          </a:p>
        </p:txBody>
      </p:sp>
      <p:sp>
        <p:nvSpPr>
          <p:cNvPr id="22" name="TextBox 21"/>
          <p:cNvSpPr txBox="1"/>
          <p:nvPr/>
        </p:nvSpPr>
        <p:spPr>
          <a:xfrm>
            <a:off x="30785871" y="7848258"/>
            <a:ext cx="3335314" cy="477054"/>
          </a:xfrm>
          <a:prstGeom prst="rect">
            <a:avLst/>
          </a:prstGeom>
          <a:noFill/>
        </p:spPr>
        <p:txBody>
          <a:bodyPr wrap="square" rtlCol="0">
            <a:spAutoFit/>
          </a:bodyPr>
          <a:lstStyle/>
          <a:p>
            <a:r>
              <a:rPr lang="en-US" sz="2500" dirty="0">
                <a:latin typeface="Times New Roman"/>
                <a:cs typeface="Times New Roman"/>
              </a:rPr>
              <a:t>Extended Cloud Support</a:t>
            </a:r>
          </a:p>
        </p:txBody>
      </p:sp>
      <p:sp>
        <p:nvSpPr>
          <p:cNvPr id="24" name="TextBox 23"/>
          <p:cNvSpPr txBox="1"/>
          <p:nvPr/>
        </p:nvSpPr>
        <p:spPr>
          <a:xfrm>
            <a:off x="37634715" y="16277186"/>
            <a:ext cx="4379763" cy="1708160"/>
          </a:xfrm>
          <a:prstGeom prst="rect">
            <a:avLst/>
          </a:prstGeom>
          <a:noFill/>
        </p:spPr>
        <p:txBody>
          <a:bodyPr wrap="square" rtlCol="0">
            <a:spAutoFit/>
          </a:bodyPr>
          <a:lstStyle/>
          <a:p>
            <a:r>
              <a:rPr lang="en-US" sz="2500" dirty="0">
                <a:latin typeface="Times New Roman"/>
                <a:cs typeface="Times New Roman"/>
              </a:rPr>
              <a:t>Temperature Controlled LEDs</a:t>
            </a:r>
          </a:p>
          <a:p>
            <a:pPr algn="just"/>
            <a:r>
              <a:rPr lang="en-US" sz="2000" dirty="0">
                <a:solidFill>
                  <a:srgbClr val="262626"/>
                </a:solidFill>
                <a:latin typeface="Times New Roman"/>
                <a:cs typeface="Times New Roman"/>
              </a:rPr>
              <a:t>For example, if the reference voltage is 0.8V, then the voltage at the non inverting input becomes 0.8V when the temperature is 80 degree Celsius.</a:t>
            </a:r>
            <a:endParaRPr lang="en-US" sz="2000" dirty="0">
              <a:latin typeface="Times New Roman"/>
              <a:cs typeface="Times New Roman"/>
            </a:endParaRPr>
          </a:p>
        </p:txBody>
      </p:sp>
      <p:sp>
        <p:nvSpPr>
          <p:cNvPr id="44" name="TextBox 43"/>
          <p:cNvSpPr txBox="1"/>
          <p:nvPr/>
        </p:nvSpPr>
        <p:spPr>
          <a:xfrm>
            <a:off x="37588800" y="13491789"/>
            <a:ext cx="4588300" cy="2015936"/>
          </a:xfrm>
          <a:prstGeom prst="rect">
            <a:avLst/>
          </a:prstGeom>
          <a:noFill/>
        </p:spPr>
        <p:txBody>
          <a:bodyPr wrap="square" rtlCol="0">
            <a:spAutoFit/>
          </a:bodyPr>
          <a:lstStyle/>
          <a:p>
            <a:r>
              <a:rPr lang="en-US" sz="2500" dirty="0">
                <a:latin typeface="Times New Roman"/>
                <a:cs typeface="Times New Roman"/>
              </a:rPr>
              <a:t>Music Controlled LEDs</a:t>
            </a:r>
          </a:p>
          <a:p>
            <a:pPr algn="just"/>
            <a:r>
              <a:rPr lang="en-US" sz="2000" dirty="0">
                <a:solidFill>
                  <a:srgbClr val="262626"/>
                </a:solidFill>
                <a:latin typeface="Times New Roman"/>
                <a:cs typeface="Times New Roman"/>
              </a:rPr>
              <a:t>For example, </a:t>
            </a:r>
            <a:r>
              <a:rPr lang="en-US" sz="2000" dirty="0">
                <a:solidFill>
                  <a:srgbClr val="444141"/>
                </a:solidFill>
                <a:latin typeface="Times New Roman"/>
                <a:cs typeface="Times New Roman"/>
              </a:rPr>
              <a:t>by adjusting its sensitivity we can make it less sensitive to reacts only on high note beats or we can also make it more sensitive to react on every little beat in the music.</a:t>
            </a:r>
            <a:endParaRPr lang="en-US" sz="2000" dirty="0">
              <a:latin typeface="Times New Roman"/>
              <a:cs typeface="Times New Roman"/>
            </a:endParaRPr>
          </a:p>
        </p:txBody>
      </p:sp>
      <p:pic>
        <p:nvPicPr>
          <p:cNvPr id="12" name="Picture 11" descr="sepio_diagram_v15.18a1acc2045e4bf503766bb8662a0ca78a0f29f9.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0785881" y="8668279"/>
            <a:ext cx="8443680" cy="3238151"/>
          </a:xfrm>
          <a:prstGeom prst="rect">
            <a:avLst/>
          </a:prstGeom>
        </p:spPr>
      </p:pic>
      <p:sp>
        <p:nvSpPr>
          <p:cNvPr id="45" name="TextBox 44"/>
          <p:cNvSpPr txBox="1"/>
          <p:nvPr/>
        </p:nvSpPr>
        <p:spPr>
          <a:xfrm>
            <a:off x="35167243" y="12249397"/>
            <a:ext cx="2915762" cy="477054"/>
          </a:xfrm>
          <a:prstGeom prst="rect">
            <a:avLst/>
          </a:prstGeom>
          <a:noFill/>
        </p:spPr>
        <p:txBody>
          <a:bodyPr wrap="square" rtlCol="0">
            <a:spAutoFit/>
          </a:bodyPr>
          <a:lstStyle/>
          <a:p>
            <a:r>
              <a:rPr lang="en-US" sz="2500" dirty="0">
                <a:latin typeface="Times New Roman"/>
                <a:cs typeface="Times New Roman"/>
              </a:rPr>
              <a:t>Added Functionality</a:t>
            </a:r>
          </a:p>
        </p:txBody>
      </p:sp>
      <p:sp>
        <p:nvSpPr>
          <p:cNvPr id="48" name="TextBox 47"/>
          <p:cNvSpPr txBox="1"/>
          <p:nvPr/>
        </p:nvSpPr>
        <p:spPr>
          <a:xfrm>
            <a:off x="39229561" y="8736331"/>
            <a:ext cx="3573068" cy="3170099"/>
          </a:xfrm>
          <a:prstGeom prst="rect">
            <a:avLst/>
          </a:prstGeom>
          <a:noFill/>
        </p:spPr>
        <p:txBody>
          <a:bodyPr wrap="square" rtlCol="0">
            <a:spAutoFit/>
          </a:bodyPr>
          <a:lstStyle/>
          <a:p>
            <a:pPr algn="just"/>
            <a:r>
              <a:rPr lang="en-US" sz="2000" dirty="0">
                <a:latin typeface="Times New Roman"/>
                <a:cs typeface="Times New Roman"/>
              </a:rPr>
              <a:t>Smart lights are targets for hackers because owners often use default passwords that come with their networks. We can use AWS IoT Device Defender to audit connection attempts to the device connected and if that data comes from an unauthorized endpoint, you will receive an alert. </a:t>
            </a:r>
          </a:p>
        </p:txBody>
      </p:sp>
      <p:sp>
        <p:nvSpPr>
          <p:cNvPr id="34" name="TextBox 33"/>
          <p:cNvSpPr txBox="1"/>
          <p:nvPr/>
        </p:nvSpPr>
        <p:spPr>
          <a:xfrm>
            <a:off x="10356971" y="21763606"/>
            <a:ext cx="3951042" cy="7309693"/>
          </a:xfrm>
          <a:prstGeom prst="rect">
            <a:avLst/>
          </a:prstGeom>
          <a:noFill/>
        </p:spPr>
        <p:txBody>
          <a:bodyPr wrap="square" rtlCol="0">
            <a:spAutoFit/>
          </a:bodyPr>
          <a:lstStyle/>
          <a:p>
            <a:r>
              <a:rPr lang="en-US" sz="3300" dirty="0">
                <a:solidFill>
                  <a:srgbClr val="262626"/>
                </a:solidFill>
                <a:latin typeface="Georgia"/>
              </a:rPr>
              <a:t>“Executives rank the Internet of Things as their top technology priority, it’s becoming a competitive differentiator that will affect almost every industry.”</a:t>
            </a:r>
          </a:p>
          <a:p>
            <a:endParaRPr lang="en-US" sz="2500" dirty="0">
              <a:solidFill>
                <a:srgbClr val="262626"/>
              </a:solidFill>
              <a:latin typeface="Georgia"/>
            </a:endParaRPr>
          </a:p>
          <a:p>
            <a:pPr marL="342900" indent="-342900">
              <a:buFontTx/>
              <a:buChar char="-"/>
            </a:pPr>
            <a:r>
              <a:rPr lang="en-US" sz="2500" dirty="0">
                <a:solidFill>
                  <a:srgbClr val="262626"/>
                </a:solidFill>
                <a:latin typeface="Georgia"/>
              </a:rPr>
              <a:t>Bruce Rogers, Chief Insights Officer at Forbes Media. </a:t>
            </a:r>
          </a:p>
          <a:p>
            <a:endParaRPr lang="en-US" sz="1800" dirty="0">
              <a:solidFill>
                <a:srgbClr val="262626"/>
              </a:solidFill>
              <a:latin typeface="Georgia"/>
            </a:endParaRPr>
          </a:p>
          <a:p>
            <a:r>
              <a:rPr lang="en-US" sz="1800" dirty="0">
                <a:solidFill>
                  <a:srgbClr val="262626"/>
                </a:solidFill>
                <a:latin typeface="Georgia"/>
              </a:rPr>
              <a:t>More at:  </a:t>
            </a:r>
          </a:p>
          <a:p>
            <a:endParaRPr lang="en-US" sz="1800" dirty="0">
              <a:solidFill>
                <a:srgbClr val="262626"/>
              </a:solidFill>
              <a:latin typeface="Georgia"/>
            </a:endParaRPr>
          </a:p>
          <a:p>
            <a:endParaRPr lang="en-US" sz="1800" dirty="0">
              <a:solidFill>
                <a:srgbClr val="262626"/>
              </a:solidFill>
              <a:latin typeface="Georgia"/>
            </a:endParaRPr>
          </a:p>
        </p:txBody>
      </p:sp>
      <p:sp>
        <p:nvSpPr>
          <p:cNvPr id="51" name="TextBox 50"/>
          <p:cNvSpPr txBox="1"/>
          <p:nvPr/>
        </p:nvSpPr>
        <p:spPr>
          <a:xfrm>
            <a:off x="16972655" y="20055930"/>
            <a:ext cx="2708389" cy="477054"/>
          </a:xfrm>
          <a:prstGeom prst="rect">
            <a:avLst/>
          </a:prstGeom>
          <a:noFill/>
        </p:spPr>
        <p:txBody>
          <a:bodyPr wrap="square" rtlCol="0">
            <a:spAutoFit/>
          </a:bodyPr>
          <a:lstStyle/>
          <a:p>
            <a:r>
              <a:rPr lang="en-US" sz="2500" dirty="0"/>
              <a:t> Mobile Application</a:t>
            </a:r>
          </a:p>
        </p:txBody>
      </p:sp>
      <p:pic>
        <p:nvPicPr>
          <p:cNvPr id="55" name="Picture 54" descr="DataBase-Design.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1103787" y="27140732"/>
            <a:ext cx="8179553" cy="4632135"/>
          </a:xfrm>
          <a:prstGeom prst="rect">
            <a:avLst/>
          </a:prstGeom>
        </p:spPr>
      </p:pic>
      <p:sp>
        <p:nvSpPr>
          <p:cNvPr id="54" name="TextBox 53"/>
          <p:cNvSpPr txBox="1"/>
          <p:nvPr/>
        </p:nvSpPr>
        <p:spPr>
          <a:xfrm>
            <a:off x="23783408" y="26492456"/>
            <a:ext cx="2577107" cy="477054"/>
          </a:xfrm>
          <a:prstGeom prst="rect">
            <a:avLst/>
          </a:prstGeom>
          <a:noFill/>
        </p:spPr>
        <p:txBody>
          <a:bodyPr wrap="square" rtlCol="0">
            <a:spAutoFit/>
          </a:bodyPr>
          <a:lstStyle/>
          <a:p>
            <a:r>
              <a:rPr lang="en-US" sz="2500" dirty="0"/>
              <a:t>Database Schema</a:t>
            </a:r>
          </a:p>
        </p:txBody>
      </p:sp>
      <p:sp>
        <p:nvSpPr>
          <p:cNvPr id="53" name="TextBox 52"/>
          <p:cNvSpPr txBox="1"/>
          <p:nvPr/>
        </p:nvSpPr>
        <p:spPr>
          <a:xfrm>
            <a:off x="30534228" y="19937776"/>
            <a:ext cx="12273739" cy="6632585"/>
          </a:xfrm>
          <a:prstGeom prst="rect">
            <a:avLst/>
          </a:prstGeom>
          <a:noFill/>
        </p:spPr>
        <p:txBody>
          <a:bodyPr wrap="square" rtlCol="0">
            <a:spAutoFit/>
          </a:bodyPr>
          <a:lstStyle/>
          <a:p>
            <a:pPr marL="342900" indent="-342900" algn="just">
              <a:buFont typeface="Arial"/>
              <a:buChar char="•"/>
            </a:pPr>
            <a:r>
              <a:rPr lang="en-US" sz="2500" dirty="0">
                <a:latin typeface="Times New Roman"/>
                <a:cs typeface="Times New Roman"/>
              </a:rPr>
              <a:t>We successfully deployed the app with the required functionality using Xcode, Arduino Workbench, MySQL DB and AWS Instance.</a:t>
            </a:r>
          </a:p>
          <a:p>
            <a:pPr marL="342900" indent="-342900" algn="just">
              <a:buFont typeface="Arial"/>
              <a:buChar char="•"/>
            </a:pPr>
            <a:endParaRPr lang="en-US" sz="2500" dirty="0">
              <a:latin typeface="Times New Roman"/>
              <a:cs typeface="Times New Roman"/>
            </a:endParaRPr>
          </a:p>
          <a:p>
            <a:pPr marL="342900" indent="-342900" algn="just">
              <a:buFont typeface="Arial"/>
              <a:buChar char="•"/>
            </a:pPr>
            <a:r>
              <a:rPr lang="en-US" sz="2500" dirty="0">
                <a:latin typeface="Times New Roman"/>
                <a:cs typeface="Times New Roman"/>
              </a:rPr>
              <a:t>AWS as a cloud service offers immense functionality though it is complex to setup when compared to a traditional network. Support for NodeMCU is limited. </a:t>
            </a:r>
          </a:p>
          <a:p>
            <a:pPr algn="just"/>
            <a:endParaRPr lang="en-US" sz="2500" dirty="0">
              <a:latin typeface="Times New Roman"/>
              <a:cs typeface="Times New Roman"/>
            </a:endParaRPr>
          </a:p>
          <a:p>
            <a:pPr marL="342900" indent="-342900" algn="just">
              <a:buFont typeface="Arial"/>
              <a:buChar char="•"/>
            </a:pPr>
            <a:r>
              <a:rPr lang="en-US" sz="2500" dirty="0">
                <a:solidFill>
                  <a:srgbClr val="262626"/>
                </a:solidFill>
                <a:latin typeface="Times New Roman"/>
                <a:cs typeface="Times New Roman"/>
              </a:rPr>
              <a:t>AWS could be further explored for device management and cloud security to work with a network of connected devices. </a:t>
            </a:r>
          </a:p>
          <a:p>
            <a:pPr algn="just"/>
            <a:endParaRPr lang="en-US" sz="2500" dirty="0">
              <a:solidFill>
                <a:srgbClr val="262626"/>
              </a:solidFill>
              <a:latin typeface="Times New Roman"/>
              <a:cs typeface="Times New Roman"/>
            </a:endParaRPr>
          </a:p>
          <a:p>
            <a:pPr marL="342900" indent="-342900" algn="just">
              <a:buFont typeface="Arial"/>
              <a:buChar char="•"/>
            </a:pPr>
            <a:r>
              <a:rPr lang="en-US" sz="2500" dirty="0">
                <a:solidFill>
                  <a:srgbClr val="262626"/>
                </a:solidFill>
                <a:latin typeface="TimesNewRomanPSMT"/>
                <a:cs typeface="Times New Roman"/>
              </a:rPr>
              <a:t>NodeMCU is the most economical way to implement AWS IoT applications. It offers both basic and advanced programmable hardware functionality. Support for multiple platforms makes it flexible as well.</a:t>
            </a:r>
          </a:p>
          <a:p>
            <a:pPr algn="just"/>
            <a:endParaRPr lang="en-US" sz="2500" dirty="0">
              <a:solidFill>
                <a:srgbClr val="262626"/>
              </a:solidFill>
              <a:latin typeface="TimesNewRomanPSMT"/>
              <a:cs typeface="Times New Roman"/>
            </a:endParaRPr>
          </a:p>
          <a:p>
            <a:pPr marL="342900" indent="-342900" algn="just">
              <a:buFont typeface="Arial"/>
              <a:buChar char="•"/>
            </a:pPr>
            <a:r>
              <a:rPr lang="en-US" sz="2500" dirty="0">
                <a:solidFill>
                  <a:srgbClr val="262626"/>
                </a:solidFill>
                <a:latin typeface="TimesNewRomanPSMT"/>
              </a:rPr>
              <a:t>MQTT is the primary protocol in play for communicating with AWS IoT server.</a:t>
            </a:r>
          </a:p>
          <a:p>
            <a:pPr marL="342900" indent="-342900" algn="just">
              <a:buFont typeface="Arial"/>
              <a:buChar char="•"/>
            </a:pPr>
            <a:endParaRPr lang="en-US" sz="2500" dirty="0">
              <a:solidFill>
                <a:srgbClr val="262626"/>
              </a:solidFill>
              <a:latin typeface="TimesNewRomanPSMT"/>
            </a:endParaRPr>
          </a:p>
          <a:p>
            <a:pPr marL="342900" indent="-342900" algn="just">
              <a:buFont typeface="Arial"/>
              <a:buChar char="•"/>
            </a:pPr>
            <a:r>
              <a:rPr lang="en-US" sz="2500" dirty="0">
                <a:solidFill>
                  <a:srgbClr val="262626"/>
                </a:solidFill>
                <a:latin typeface="TimesNewRomanPSMT"/>
              </a:rPr>
              <a:t>MySQL DB is compatible with JSON format for commands. It works best with a server based application.</a:t>
            </a:r>
          </a:p>
        </p:txBody>
      </p:sp>
      <p:pic>
        <p:nvPicPr>
          <p:cNvPr id="50" name="Picture 49" descr="Screen Shot 2018-04-09 at 12.36.46 PM.pn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2793073" y="24608708"/>
            <a:ext cx="4572000" cy="1631950"/>
          </a:xfrm>
          <a:prstGeom prst="rect">
            <a:avLst/>
          </a:prstGeom>
        </p:spPr>
      </p:pic>
      <p:sp>
        <p:nvSpPr>
          <p:cNvPr id="56" name="TextBox 55"/>
          <p:cNvSpPr txBox="1"/>
          <p:nvPr/>
        </p:nvSpPr>
        <p:spPr>
          <a:xfrm>
            <a:off x="24113640" y="24262372"/>
            <a:ext cx="2577107" cy="477054"/>
          </a:xfrm>
          <a:prstGeom prst="rect">
            <a:avLst/>
          </a:prstGeom>
          <a:noFill/>
        </p:spPr>
        <p:txBody>
          <a:bodyPr wrap="square" rtlCol="0">
            <a:spAutoFit/>
          </a:bodyPr>
          <a:lstStyle/>
          <a:p>
            <a:r>
              <a:rPr lang="en-US" sz="2500" dirty="0"/>
              <a:t>AWS Shadow</a:t>
            </a:r>
          </a:p>
        </p:txBody>
      </p:sp>
      <p:pic>
        <p:nvPicPr>
          <p:cNvPr id="57" name="Picture 56">
            <a:extLst>
              <a:ext uri="{FF2B5EF4-FFF2-40B4-BE49-F238E27FC236}">
                <a16:creationId xmlns:a16="http://schemas.microsoft.com/office/drawing/2014/main" id="{C7C0D145-724D-DD47-9C30-6CD471A8B7AC}"/>
              </a:ext>
            </a:extLst>
          </p:cNvPr>
          <p:cNvPicPr>
            <a:picLocks noChangeAspect="1"/>
          </p:cNvPicPr>
          <p:nvPr/>
        </p:nvPicPr>
        <p:blipFill>
          <a:blip r:embed="rId13"/>
          <a:stretch>
            <a:fillRect/>
          </a:stretch>
        </p:blipFill>
        <p:spPr>
          <a:xfrm>
            <a:off x="30785871" y="12828312"/>
            <a:ext cx="5867557" cy="5879781"/>
          </a:xfrm>
          <a:prstGeom prst="rect">
            <a:avLst/>
          </a:prstGeom>
        </p:spPr>
      </p:pic>
      <p:pic>
        <p:nvPicPr>
          <p:cNvPr id="1026" name="Picture 2" descr="https://lh3.googleusercontent.com/PS3dJf14oimdM2ar-kAlbEWinaCWOJF8fGP4nEE6fiLaEwKBnSdmmPzdgDQ6F2POdM8eEr2HLE260vuetg7g7kNESLuC_LyOp_SHJgi2KY9YvYx6A1rmrQWLBTLoS0ByMHAYc36Q">
            <a:extLst>
              <a:ext uri="{FF2B5EF4-FFF2-40B4-BE49-F238E27FC236}">
                <a16:creationId xmlns:a16="http://schemas.microsoft.com/office/drawing/2014/main" id="{FB50A4EF-67A5-8442-8035-0C94BAA7C40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6584723" y="12404587"/>
            <a:ext cx="3373172" cy="5920464"/>
          </a:xfrm>
          <a:prstGeom prst="rect">
            <a:avLst/>
          </a:prstGeom>
          <a:noFill/>
          <a:extLst>
            <a:ext uri="{909E8E84-426E-40dd-AFC4-6F175D3DCCD1}">
              <a14:hiddenFill xmlns="" xmlns:a14="http://schemas.microsoft.com/office/drawing/2010/main">
                <a:solidFill>
                  <a:srgbClr val="FFFFFF"/>
                </a:solidFill>
              </a14:hiddenFill>
            </a:ext>
          </a:extLst>
        </p:spPr>
      </p:pic>
      <p:graphicFrame>
        <p:nvGraphicFramePr>
          <p:cNvPr id="59" name="Table 58">
            <a:extLst>
              <a:ext uri="{FF2B5EF4-FFF2-40B4-BE49-F238E27FC236}">
                <a16:creationId xmlns:a16="http://schemas.microsoft.com/office/drawing/2014/main" id="{CD9E5AF1-47F1-D04C-871A-6DF9C789E7E4}"/>
              </a:ext>
            </a:extLst>
          </p:cNvPr>
          <p:cNvGraphicFramePr>
            <a:graphicFrameLocks noGrp="1"/>
          </p:cNvGraphicFramePr>
          <p:nvPr>
            <p:extLst>
              <p:ext uri="{D42A27DB-BD31-4B8C-83A1-F6EECF244321}">
                <p14:modId xmlns:p14="http://schemas.microsoft.com/office/powerpoint/2010/main" val="3113618063"/>
              </p:ext>
            </p:extLst>
          </p:nvPr>
        </p:nvGraphicFramePr>
        <p:xfrm>
          <a:off x="21103787" y="20108871"/>
          <a:ext cx="8278820" cy="3734351"/>
        </p:xfrm>
        <a:graphic>
          <a:graphicData uri="http://schemas.openxmlformats.org/drawingml/2006/table">
            <a:tbl>
              <a:tblPr firstRow="1" firstCol="1" bandRow="1">
                <a:tableStyleId>{5C22544A-7EE6-4342-B048-85BDC9FD1C3A}</a:tableStyleId>
              </a:tblPr>
              <a:tblGrid>
                <a:gridCol w="1658471">
                  <a:extLst>
                    <a:ext uri="{9D8B030D-6E8A-4147-A177-3AD203B41FA5}">
                      <a16:colId xmlns:a16="http://schemas.microsoft.com/office/drawing/2014/main" val="3092702292"/>
                    </a:ext>
                  </a:extLst>
                </a:gridCol>
                <a:gridCol w="1655468">
                  <a:extLst>
                    <a:ext uri="{9D8B030D-6E8A-4147-A177-3AD203B41FA5}">
                      <a16:colId xmlns:a16="http://schemas.microsoft.com/office/drawing/2014/main" val="132044584"/>
                    </a:ext>
                  </a:extLst>
                </a:gridCol>
                <a:gridCol w="1026813">
                  <a:extLst>
                    <a:ext uri="{9D8B030D-6E8A-4147-A177-3AD203B41FA5}">
                      <a16:colId xmlns:a16="http://schemas.microsoft.com/office/drawing/2014/main" val="3574124705"/>
                    </a:ext>
                  </a:extLst>
                </a:gridCol>
                <a:gridCol w="1080856">
                  <a:extLst>
                    <a:ext uri="{9D8B030D-6E8A-4147-A177-3AD203B41FA5}">
                      <a16:colId xmlns:a16="http://schemas.microsoft.com/office/drawing/2014/main" val="4144951723"/>
                    </a:ext>
                  </a:extLst>
                </a:gridCol>
                <a:gridCol w="1702349">
                  <a:extLst>
                    <a:ext uri="{9D8B030D-6E8A-4147-A177-3AD203B41FA5}">
                      <a16:colId xmlns:a16="http://schemas.microsoft.com/office/drawing/2014/main" val="3644904068"/>
                    </a:ext>
                  </a:extLst>
                </a:gridCol>
                <a:gridCol w="1154863">
                  <a:extLst>
                    <a:ext uri="{9D8B030D-6E8A-4147-A177-3AD203B41FA5}">
                      <a16:colId xmlns:a16="http://schemas.microsoft.com/office/drawing/2014/main" val="1646424057"/>
                    </a:ext>
                  </a:extLst>
                </a:gridCol>
              </a:tblGrid>
              <a:tr h="834365">
                <a:tc>
                  <a:txBody>
                    <a:bodyPr/>
                    <a:lstStyle/>
                    <a:p>
                      <a:pPr marL="0" marR="0" algn="l">
                        <a:spcBef>
                          <a:spcPts val="0"/>
                        </a:spcBef>
                        <a:spcAft>
                          <a:spcPts val="0"/>
                        </a:spcAft>
                      </a:pPr>
                      <a:r>
                        <a:rPr lang="en-US" sz="2000" dirty="0">
                          <a:effectLst/>
                          <a:latin typeface="+mn-lt"/>
                          <a:ea typeface="+mn-ea"/>
                          <a:cs typeface="+mn-cs"/>
                        </a:rPr>
                        <a:t>TEST</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spcBef>
                          <a:spcPts val="0"/>
                        </a:spcBef>
                        <a:spcAft>
                          <a:spcPts val="0"/>
                        </a:spcAft>
                      </a:pPr>
                      <a:r>
                        <a:rPr lang="en-US" sz="2000" dirty="0">
                          <a:effectLst/>
                          <a:latin typeface="Calibri" panose="020F0502020204030204" pitchFamily="34" charset="0"/>
                          <a:ea typeface="Calibri" panose="020F0502020204030204" pitchFamily="34" charset="0"/>
                          <a:cs typeface="Times New Roman" panose="02020603050405020304" pitchFamily="18" charset="0"/>
                        </a:rPr>
                        <a:t>Memory</a:t>
                      </a:r>
                      <a:r>
                        <a:rPr lang="en-US" sz="2000" baseline="0" dirty="0">
                          <a:effectLst/>
                          <a:latin typeface="Calibri" panose="020F0502020204030204" pitchFamily="34" charset="0"/>
                          <a:ea typeface="Calibri" panose="020F0502020204030204" pitchFamily="34" charset="0"/>
                          <a:cs typeface="Times New Roman" panose="02020603050405020304" pitchFamily="18" charset="0"/>
                        </a:rPr>
                        <a:t> Usage</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spcBef>
                          <a:spcPts val="0"/>
                        </a:spcBef>
                        <a:spcAft>
                          <a:spcPts val="0"/>
                        </a:spcAft>
                      </a:pPr>
                      <a:r>
                        <a:rPr lang="en-US" sz="2000">
                          <a:effectLst/>
                        </a:rPr>
                        <a:t>Delay</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spcBef>
                          <a:spcPts val="0"/>
                        </a:spcBef>
                        <a:spcAft>
                          <a:spcPts val="0"/>
                        </a:spcAft>
                      </a:pPr>
                      <a:r>
                        <a:rPr lang="en-US" sz="2000" dirty="0">
                          <a:effectLst/>
                          <a:latin typeface="Calibri" panose="020F0502020204030204" pitchFamily="34" charset="0"/>
                          <a:ea typeface="Calibri" panose="020F0502020204030204" pitchFamily="34" charset="0"/>
                          <a:cs typeface="Times New Roman" panose="02020603050405020304" pitchFamily="18" charset="0"/>
                        </a:rPr>
                        <a:t>Storage</a:t>
                      </a:r>
                    </a:p>
                  </a:txBody>
                  <a:tcPr marL="68580" marR="68580" marT="0" marB="0"/>
                </a:tc>
                <a:tc>
                  <a:txBody>
                    <a:bodyPr/>
                    <a:lstStyle/>
                    <a:p>
                      <a:pPr marL="0" marR="0" algn="l">
                        <a:spcBef>
                          <a:spcPts val="0"/>
                        </a:spcBef>
                        <a:spcAft>
                          <a:spcPts val="0"/>
                        </a:spcAft>
                      </a:pPr>
                      <a:r>
                        <a:rPr lang="en-US" sz="2000" dirty="0">
                          <a:effectLst/>
                        </a:rPr>
                        <a:t>Security</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spcBef>
                          <a:spcPts val="0"/>
                        </a:spcBef>
                        <a:spcAft>
                          <a:spcPts val="0"/>
                        </a:spcAft>
                      </a:pPr>
                      <a:r>
                        <a:rPr lang="en-US" sz="2000" dirty="0">
                          <a:effectLst/>
                        </a:rPr>
                        <a:t>Stability</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903445832"/>
                  </a:ext>
                </a:extLst>
              </a:tr>
              <a:tr h="773604">
                <a:tc>
                  <a:txBody>
                    <a:bodyPr/>
                    <a:lstStyle/>
                    <a:p>
                      <a:pPr marL="0" marR="0" algn="l">
                        <a:spcBef>
                          <a:spcPts val="0"/>
                        </a:spcBef>
                        <a:spcAft>
                          <a:spcPts val="0"/>
                        </a:spcAft>
                      </a:pPr>
                      <a:r>
                        <a:rPr lang="en-US" sz="2000" dirty="0">
                          <a:effectLst/>
                        </a:rPr>
                        <a:t>Mobile Application</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spcBef>
                          <a:spcPts val="0"/>
                        </a:spcBef>
                        <a:spcAft>
                          <a:spcPts val="0"/>
                        </a:spcAft>
                      </a:pPr>
                      <a:r>
                        <a:rPr lang="en-US" sz="2000" dirty="0">
                          <a:effectLst/>
                        </a:rPr>
                        <a:t> 7</a:t>
                      </a:r>
                      <a:r>
                        <a:rPr lang="en-US" sz="2000" baseline="0" dirty="0">
                          <a:effectLst/>
                        </a:rPr>
                        <a:t> MB</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spcBef>
                          <a:spcPts val="0"/>
                        </a:spcBef>
                        <a:spcAft>
                          <a:spcPts val="0"/>
                        </a:spcAft>
                      </a:pPr>
                      <a:r>
                        <a:rPr lang="en-US" sz="2000" baseline="0" dirty="0">
                          <a:effectLst/>
                          <a:latin typeface="+mn-lt"/>
                          <a:ea typeface="+mn-ea"/>
                          <a:cs typeface="+mn-cs"/>
                        </a:rPr>
                        <a:t>&lt; 3 Sec</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spcBef>
                          <a:spcPts val="0"/>
                        </a:spcBef>
                        <a:spcAft>
                          <a:spcPts val="0"/>
                        </a:spcAft>
                      </a:pPr>
                      <a:r>
                        <a:rPr lang="en-US" sz="2000" dirty="0">
                          <a:effectLst/>
                        </a:rPr>
                        <a:t> 3 MB</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spcBef>
                          <a:spcPts val="0"/>
                        </a:spcBef>
                        <a:spcAft>
                          <a:spcPts val="0"/>
                        </a:spcAft>
                      </a:pPr>
                      <a:r>
                        <a:rPr lang="en-US" sz="2000" dirty="0">
                          <a:effectLst/>
                        </a:rPr>
                        <a:t> QR Code</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spcBef>
                          <a:spcPts val="0"/>
                        </a:spcBef>
                        <a:spcAft>
                          <a:spcPts val="0"/>
                        </a:spcAft>
                      </a:pPr>
                      <a:r>
                        <a:rPr lang="en-US" sz="2000" dirty="0">
                          <a:effectLst/>
                        </a:rPr>
                        <a:t> Good</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833814460"/>
                  </a:ext>
                </a:extLst>
              </a:tr>
              <a:tr h="708794">
                <a:tc>
                  <a:txBody>
                    <a:bodyPr/>
                    <a:lstStyle/>
                    <a:p>
                      <a:pPr marL="0" marR="0" algn="l">
                        <a:spcBef>
                          <a:spcPts val="0"/>
                        </a:spcBef>
                        <a:spcAft>
                          <a:spcPts val="0"/>
                        </a:spcAft>
                      </a:pPr>
                      <a:r>
                        <a:rPr lang="en-US" sz="2000" dirty="0">
                          <a:effectLst/>
                        </a:rPr>
                        <a:t>NodeMCU</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spcBef>
                          <a:spcPts val="0"/>
                        </a:spcBef>
                        <a:spcAft>
                          <a:spcPts val="0"/>
                        </a:spcAft>
                      </a:pPr>
                      <a:r>
                        <a:rPr lang="en-US" sz="2000" dirty="0">
                          <a:effectLst/>
                        </a:rPr>
                        <a:t> Nearly 4 KB</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spcBef>
                          <a:spcPts val="0"/>
                        </a:spcBef>
                        <a:spcAft>
                          <a:spcPts val="0"/>
                        </a:spcAft>
                      </a:pPr>
                      <a:r>
                        <a:rPr lang="en-US" sz="2000" baseline="0" dirty="0">
                          <a:effectLst/>
                        </a:rPr>
                        <a:t> ~ </a:t>
                      </a:r>
                      <a:r>
                        <a:rPr lang="en-US" sz="2000" dirty="0">
                          <a:effectLst/>
                        </a:rPr>
                        <a:t>5 ms</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spcBef>
                          <a:spcPts val="0"/>
                        </a:spcBef>
                        <a:spcAft>
                          <a:spcPts val="0"/>
                        </a:spcAft>
                      </a:pPr>
                      <a:r>
                        <a:rPr lang="en-US" sz="2000" dirty="0">
                          <a:effectLst/>
                        </a:rPr>
                        <a:t> 45 KB</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spcBef>
                          <a:spcPts val="0"/>
                        </a:spcBef>
                        <a:spcAft>
                          <a:spcPts val="0"/>
                        </a:spcAft>
                      </a:pPr>
                      <a:r>
                        <a:rPr lang="en-US" sz="2000" dirty="0">
                          <a:effectLst/>
                        </a:rPr>
                        <a:t>Password</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indent="0" algn="l" defTabSz="4389120" rtl="0" eaLnBrk="1" fontAlgn="auto" latinLnBrk="0" hangingPunct="1">
                        <a:lnSpc>
                          <a:spcPct val="100000"/>
                        </a:lnSpc>
                        <a:spcBef>
                          <a:spcPts val="0"/>
                        </a:spcBef>
                        <a:spcAft>
                          <a:spcPts val="0"/>
                        </a:spcAft>
                        <a:buClrTx/>
                        <a:buSzTx/>
                        <a:buFontTx/>
                        <a:buNone/>
                        <a:tabLst/>
                        <a:defRPr/>
                      </a:pPr>
                      <a:r>
                        <a:rPr lang="en-US" sz="1800" dirty="0">
                          <a:effectLst/>
                        </a:rPr>
                        <a:t>Excellent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206467232"/>
                  </a:ext>
                </a:extLst>
              </a:tr>
              <a:tr h="708794">
                <a:tc>
                  <a:txBody>
                    <a:bodyPr/>
                    <a:lstStyle/>
                    <a:p>
                      <a:pPr marL="0" marR="0" algn="l">
                        <a:spcBef>
                          <a:spcPts val="0"/>
                        </a:spcBef>
                        <a:spcAft>
                          <a:spcPts val="0"/>
                        </a:spcAft>
                      </a:pPr>
                      <a:r>
                        <a:rPr lang="en-US" sz="2000" dirty="0">
                          <a:effectLst/>
                        </a:rPr>
                        <a:t>AWS</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spcBef>
                          <a:spcPts val="0"/>
                        </a:spcBef>
                        <a:spcAft>
                          <a:spcPts val="0"/>
                        </a:spcAft>
                      </a:pPr>
                      <a:r>
                        <a:rPr lang="en-US" sz="2000" dirty="0">
                          <a:effectLst/>
                        </a:rPr>
                        <a:t> &lt; 1 GB</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spcBef>
                          <a:spcPts val="0"/>
                        </a:spcBef>
                        <a:spcAft>
                          <a:spcPts val="0"/>
                        </a:spcAft>
                      </a:pPr>
                      <a:r>
                        <a:rPr lang="en-US" sz="2000" dirty="0">
                          <a:effectLst/>
                        </a:rPr>
                        <a:t> ~ 10 ms</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spcBef>
                          <a:spcPts val="0"/>
                        </a:spcBef>
                        <a:spcAft>
                          <a:spcPts val="0"/>
                        </a:spcAft>
                      </a:pPr>
                      <a:r>
                        <a:rPr lang="en-US" sz="2000" dirty="0">
                          <a:effectLst/>
                        </a:rPr>
                        <a:t> 25 GB     (Cloud)</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spcBef>
                          <a:spcPts val="0"/>
                        </a:spcBef>
                        <a:spcAft>
                          <a:spcPts val="0"/>
                        </a:spcAft>
                      </a:pPr>
                      <a:r>
                        <a:rPr lang="en-US" sz="2000" dirty="0">
                          <a:effectLst/>
                          <a:latin typeface="Calibri" panose="020F0502020204030204" pitchFamily="34" charset="0"/>
                          <a:ea typeface="Calibri" panose="020F0502020204030204" pitchFamily="34" charset="0"/>
                          <a:cs typeface="Times New Roman" panose="02020603050405020304" pitchFamily="18" charset="0"/>
                        </a:rPr>
                        <a:t>Permission</a:t>
                      </a:r>
                      <a:r>
                        <a:rPr lang="en-US" sz="2000" baseline="0" dirty="0">
                          <a:effectLst/>
                          <a:latin typeface="Calibri" panose="020F0502020204030204" pitchFamily="34" charset="0"/>
                          <a:ea typeface="Calibri" panose="020F0502020204030204" pitchFamily="34" charset="0"/>
                          <a:cs typeface="Times New Roman" panose="02020603050405020304" pitchFamily="18" charset="0"/>
                        </a:rPr>
                        <a:t> File</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spcBef>
                          <a:spcPts val="0"/>
                        </a:spcBef>
                        <a:spcAft>
                          <a:spcPts val="0"/>
                        </a:spcAft>
                      </a:pPr>
                      <a:r>
                        <a:rPr lang="en-US" sz="2000" dirty="0">
                          <a:effectLst/>
                        </a:rPr>
                        <a:t>Excellent</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255669629"/>
                  </a:ext>
                </a:extLst>
              </a:tr>
              <a:tr h="708794">
                <a:tc>
                  <a:txBody>
                    <a:bodyPr/>
                    <a:lstStyle/>
                    <a:p>
                      <a:pPr marL="0" marR="0" algn="l">
                        <a:spcBef>
                          <a:spcPts val="0"/>
                        </a:spcBef>
                        <a:spcAft>
                          <a:spcPts val="0"/>
                        </a:spcAft>
                      </a:pPr>
                      <a:r>
                        <a:rPr lang="en-US" sz="2000" dirty="0">
                          <a:effectLst/>
                        </a:rPr>
                        <a:t>Database</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spcBef>
                          <a:spcPts val="0"/>
                        </a:spcBef>
                        <a:spcAft>
                          <a:spcPts val="0"/>
                        </a:spcAft>
                      </a:pPr>
                      <a:r>
                        <a:rPr lang="en-US" sz="2000" dirty="0">
                          <a:effectLst/>
                        </a:rPr>
                        <a:t> </a:t>
                      </a:r>
                      <a:r>
                        <a:rPr lang="mr-IN" sz="2000" dirty="0">
                          <a:effectLst/>
                        </a:rPr>
                        <a:t>………</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spcBef>
                          <a:spcPts val="0"/>
                        </a:spcBef>
                        <a:spcAft>
                          <a:spcPts val="0"/>
                        </a:spcAft>
                      </a:pPr>
                      <a:r>
                        <a:rPr lang="en-US" sz="2000" dirty="0">
                          <a:effectLst/>
                        </a:rPr>
                        <a:t> ~ 7 ms</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spcBef>
                          <a:spcPts val="0"/>
                        </a:spcBef>
                        <a:spcAft>
                          <a:spcPts val="0"/>
                        </a:spcAft>
                      </a:pPr>
                      <a:r>
                        <a:rPr lang="en-US" sz="2000" dirty="0">
                          <a:effectLst/>
                        </a:rPr>
                        <a:t> </a:t>
                      </a:r>
                      <a:r>
                        <a:rPr lang="mr-IN" sz="2000" dirty="0">
                          <a:effectLst/>
                        </a:rPr>
                        <a:t>………</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spcBef>
                          <a:spcPts val="0"/>
                        </a:spcBef>
                        <a:spcAft>
                          <a:spcPts val="0"/>
                        </a:spcAft>
                      </a:pPr>
                      <a:r>
                        <a:rPr lang="en-US" sz="2000" dirty="0">
                          <a:effectLst/>
                        </a:rPr>
                        <a:t>User Authentication</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spcBef>
                          <a:spcPts val="0"/>
                        </a:spcBef>
                        <a:spcAft>
                          <a:spcPts val="0"/>
                        </a:spcAft>
                      </a:pPr>
                      <a:r>
                        <a:rPr lang="en-US" sz="2000" dirty="0">
                          <a:effectLst/>
                        </a:rPr>
                        <a:t> Good</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75148952"/>
                  </a:ext>
                </a:extLst>
              </a:tr>
            </a:tbl>
          </a:graphicData>
        </a:graphic>
      </p:graphicFrame>
      <p:pic>
        <p:nvPicPr>
          <p:cNvPr id="31" name="Picture 30" descr="000__75267.1494017763.jp2"/>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4026882" y="10412785"/>
            <a:ext cx="780797" cy="925975"/>
          </a:xfrm>
          <a:prstGeom prst="rect">
            <a:avLst/>
          </a:prstGeom>
        </p:spPr>
      </p:pic>
      <p:pic>
        <p:nvPicPr>
          <p:cNvPr id="33" name="Picture 32" descr="000__75267.1494017763.jp2"/>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1342907" y="7472160"/>
            <a:ext cx="3591540" cy="4259335"/>
          </a:xfrm>
          <a:prstGeom prst="rect">
            <a:avLst/>
          </a:prstGeom>
        </p:spPr>
      </p:pic>
      <p:pic>
        <p:nvPicPr>
          <p:cNvPr id="25" name="Picture 24">
            <a:extLst>
              <a:ext uri="{FF2B5EF4-FFF2-40B4-BE49-F238E27FC236}">
                <a16:creationId xmlns:a16="http://schemas.microsoft.com/office/drawing/2014/main" id="{06682631-23A2-D94F-9C8B-78392938D3CC}"/>
              </a:ext>
            </a:extLst>
          </p:cNvPr>
          <p:cNvPicPr>
            <a:picLocks noChangeAspect="1"/>
          </p:cNvPicPr>
          <p:nvPr/>
        </p:nvPicPr>
        <p:blipFill rotWithShape="1">
          <a:blip r:embed="rId16"/>
          <a:srcRect t="36154" r="-571" b="32716"/>
          <a:stretch/>
        </p:blipFill>
        <p:spPr>
          <a:xfrm>
            <a:off x="37988202" y="4003106"/>
            <a:ext cx="4224207" cy="1076766"/>
          </a:xfrm>
          <a:prstGeom prst="rect">
            <a:avLst/>
          </a:prstGeom>
        </p:spPr>
      </p:pic>
      <p:pic>
        <p:nvPicPr>
          <p:cNvPr id="4" name="Picture 3">
            <a:extLst>
              <a:ext uri="{FF2B5EF4-FFF2-40B4-BE49-F238E27FC236}">
                <a16:creationId xmlns:a16="http://schemas.microsoft.com/office/drawing/2014/main" id="{341F326B-8893-BC43-9056-9A42E0FF7969}"/>
              </a:ext>
            </a:extLst>
          </p:cNvPr>
          <p:cNvPicPr>
            <a:picLocks noChangeAspect="1"/>
          </p:cNvPicPr>
          <p:nvPr/>
        </p:nvPicPr>
        <p:blipFill rotWithShape="1">
          <a:blip r:embed="rId17"/>
          <a:srcRect l="22515" t="22223" r="22521" b="31173"/>
          <a:stretch/>
        </p:blipFill>
        <p:spPr>
          <a:xfrm>
            <a:off x="38709654" y="1233286"/>
            <a:ext cx="2793945" cy="2368921"/>
          </a:xfrm>
          <a:prstGeom prst="rect">
            <a:avLst/>
          </a:prstGeom>
        </p:spPr>
      </p:pic>
      <p:pic>
        <p:nvPicPr>
          <p:cNvPr id="61" name="Picture 60">
            <a:extLst>
              <a:ext uri="{FF2B5EF4-FFF2-40B4-BE49-F238E27FC236}">
                <a16:creationId xmlns:a16="http://schemas.microsoft.com/office/drawing/2014/main" id="{328BD8AF-ED5E-D747-8697-2B85DC1B2414}"/>
              </a:ext>
            </a:extLst>
          </p:cNvPr>
          <p:cNvPicPr>
            <a:picLocks noChangeAspect="1"/>
          </p:cNvPicPr>
          <p:nvPr/>
        </p:nvPicPr>
        <p:blipFill>
          <a:blip r:embed="rId18"/>
          <a:stretch>
            <a:fillRect/>
          </a:stretch>
        </p:blipFill>
        <p:spPr>
          <a:xfrm>
            <a:off x="34529151" y="13070034"/>
            <a:ext cx="1010111" cy="1233045"/>
          </a:xfrm>
          <a:prstGeom prst="rect">
            <a:avLst/>
          </a:prstGeom>
        </p:spPr>
      </p:pic>
      <p:pic>
        <p:nvPicPr>
          <p:cNvPr id="63" name="Picture 62">
            <a:extLst>
              <a:ext uri="{FF2B5EF4-FFF2-40B4-BE49-F238E27FC236}">
                <a16:creationId xmlns:a16="http://schemas.microsoft.com/office/drawing/2014/main" id="{EFE7E4E4-8F76-C645-8CB3-E339F2345F57}"/>
              </a:ext>
            </a:extLst>
          </p:cNvPr>
          <p:cNvPicPr>
            <a:picLocks noChangeAspect="1"/>
          </p:cNvPicPr>
          <p:nvPr/>
        </p:nvPicPr>
        <p:blipFill>
          <a:blip r:embed="rId19"/>
          <a:stretch>
            <a:fillRect/>
          </a:stretch>
        </p:blipFill>
        <p:spPr>
          <a:xfrm>
            <a:off x="31693975" y="17147196"/>
            <a:ext cx="1526465" cy="1526465"/>
          </a:xfrm>
          <a:prstGeom prst="rect">
            <a:avLst/>
          </a:prstGeom>
        </p:spPr>
      </p:pic>
      <p:pic>
        <p:nvPicPr>
          <p:cNvPr id="1024" name="Picture 1023">
            <a:extLst>
              <a:ext uri="{FF2B5EF4-FFF2-40B4-BE49-F238E27FC236}">
                <a16:creationId xmlns:a16="http://schemas.microsoft.com/office/drawing/2014/main" id="{DB5ECFAD-932D-8D48-A051-1C97B997D6BC}"/>
              </a:ext>
            </a:extLst>
          </p:cNvPr>
          <p:cNvPicPr>
            <a:picLocks noChangeAspect="1"/>
          </p:cNvPicPr>
          <p:nvPr/>
        </p:nvPicPr>
        <p:blipFill>
          <a:blip r:embed="rId20"/>
          <a:stretch>
            <a:fillRect/>
          </a:stretch>
        </p:blipFill>
        <p:spPr>
          <a:xfrm>
            <a:off x="16300553" y="20816187"/>
            <a:ext cx="4374927" cy="7777648"/>
          </a:xfrm>
          <a:prstGeom prst="rect">
            <a:avLst/>
          </a:prstGeom>
        </p:spPr>
      </p:pic>
      <p:pic>
        <p:nvPicPr>
          <p:cNvPr id="1025" name="Picture 1024">
            <a:extLst>
              <a:ext uri="{FF2B5EF4-FFF2-40B4-BE49-F238E27FC236}">
                <a16:creationId xmlns:a16="http://schemas.microsoft.com/office/drawing/2014/main" id="{5FC95F17-C243-174F-9F9B-7407C885AC55}"/>
              </a:ext>
            </a:extLst>
          </p:cNvPr>
          <p:cNvPicPr>
            <a:picLocks noChangeAspect="1"/>
          </p:cNvPicPr>
          <p:nvPr/>
        </p:nvPicPr>
        <p:blipFill>
          <a:blip r:embed="rId21"/>
          <a:stretch>
            <a:fillRect/>
          </a:stretch>
        </p:blipFill>
        <p:spPr>
          <a:xfrm>
            <a:off x="17426714" y="29844699"/>
            <a:ext cx="1905000" cy="1905000"/>
          </a:xfrm>
          <a:prstGeom prst="rect">
            <a:avLst/>
          </a:prstGeom>
        </p:spPr>
      </p:pic>
      <p:sp>
        <p:nvSpPr>
          <p:cNvPr id="67" name="TextBox 66">
            <a:extLst>
              <a:ext uri="{FF2B5EF4-FFF2-40B4-BE49-F238E27FC236}">
                <a16:creationId xmlns:a16="http://schemas.microsoft.com/office/drawing/2014/main" id="{9B6A9300-270D-3F4B-9FE9-BBE0F3E4746A}"/>
              </a:ext>
            </a:extLst>
          </p:cNvPr>
          <p:cNvSpPr txBox="1"/>
          <p:nvPr/>
        </p:nvSpPr>
        <p:spPr>
          <a:xfrm>
            <a:off x="17125055" y="29177221"/>
            <a:ext cx="2708389" cy="477054"/>
          </a:xfrm>
          <a:prstGeom prst="rect">
            <a:avLst/>
          </a:prstGeom>
          <a:noFill/>
        </p:spPr>
        <p:txBody>
          <a:bodyPr wrap="square" rtlCol="0">
            <a:spAutoFit/>
          </a:bodyPr>
          <a:lstStyle/>
          <a:p>
            <a:r>
              <a:rPr lang="en-US" sz="2500" dirty="0"/>
              <a:t>Device Registration</a:t>
            </a:r>
          </a:p>
        </p:txBody>
      </p:sp>
      <p:pic>
        <p:nvPicPr>
          <p:cNvPr id="1028" name="Picture 1027">
            <a:extLst>
              <a:ext uri="{FF2B5EF4-FFF2-40B4-BE49-F238E27FC236}">
                <a16:creationId xmlns:a16="http://schemas.microsoft.com/office/drawing/2014/main" id="{011F4E16-0E9C-B34E-919F-115EB3512B41}"/>
              </a:ext>
            </a:extLst>
          </p:cNvPr>
          <p:cNvPicPr>
            <a:picLocks noChangeAspect="1"/>
          </p:cNvPicPr>
          <p:nvPr/>
        </p:nvPicPr>
        <p:blipFill>
          <a:blip r:embed="rId22"/>
          <a:stretch>
            <a:fillRect/>
          </a:stretch>
        </p:blipFill>
        <p:spPr>
          <a:xfrm>
            <a:off x="11550652" y="28086291"/>
            <a:ext cx="839017" cy="839017"/>
          </a:xfrm>
          <a:prstGeom prst="rect">
            <a:avLst/>
          </a:prstGeom>
        </p:spPr>
      </p:pic>
    </p:spTree>
    <p:extLst>
      <p:ext uri="{BB962C8B-B14F-4D97-AF65-F5344CB8AC3E}">
        <p14:creationId xmlns:p14="http://schemas.microsoft.com/office/powerpoint/2010/main" val="4291983860"/>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1127</TotalTime>
  <Words>989</Words>
  <Application>Microsoft Macintosh PowerPoint</Application>
  <PresentationFormat>Custom</PresentationFormat>
  <Paragraphs>109</Paragraphs>
  <Slides>1</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vt:i4>
      </vt:variant>
    </vt:vector>
  </HeadingPairs>
  <TitlesOfParts>
    <vt:vector size="10" baseType="lpstr">
      <vt:lpstr>Arial</vt:lpstr>
      <vt:lpstr>Calibri</vt:lpstr>
      <vt:lpstr>Calibri Light</vt:lpstr>
      <vt:lpstr>Georgia</vt:lpstr>
      <vt:lpstr>Mangal</vt:lpstr>
      <vt:lpstr>Times New Roman</vt:lpstr>
      <vt:lpstr>TimesNewRomanPSMT</vt:lpstr>
      <vt:lpstr>Wingdings</vt:lpstr>
      <vt:lpstr>Office Theme</vt:lpstr>
      <vt:lpstr>PowerPoint Presentation</vt:lpstr>
    </vt:vector>
  </TitlesOfParts>
  <Company/>
  <LinksUpToDate>false</LinksUpToDate>
  <SharedDoc>false</SharedDoc>
  <HyperlinksChanged>false</HyperlinksChanged>
  <AppVersion>16.0012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Lochan Reddy</dc:creator>
  <cp:lastModifiedBy>Lochan Reddy</cp:lastModifiedBy>
  <cp:revision>107</cp:revision>
  <dcterms:created xsi:type="dcterms:W3CDTF">2018-04-07T22:25:15Z</dcterms:created>
  <dcterms:modified xsi:type="dcterms:W3CDTF">2018-05-02T23:16:15Z</dcterms:modified>
</cp:coreProperties>
</file>